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3" r:id="rId2"/>
  </p:sldMasterIdLst>
  <p:notesMasterIdLst>
    <p:notesMasterId r:id="rId36"/>
  </p:notesMasterIdLst>
  <p:sldIdLst>
    <p:sldId id="282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1" r:id="rId11"/>
    <p:sldId id="2147481254" r:id="rId12"/>
    <p:sldId id="2147481286" r:id="rId13"/>
    <p:sldId id="2147481279" r:id="rId14"/>
    <p:sldId id="2147481276" r:id="rId15"/>
    <p:sldId id="2147481269" r:id="rId16"/>
    <p:sldId id="2147481270" r:id="rId17"/>
    <p:sldId id="2147481271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2147481265" r:id="rId27"/>
    <p:sldId id="2147481266" r:id="rId28"/>
    <p:sldId id="2147481267" r:id="rId29"/>
    <p:sldId id="2147481268" r:id="rId30"/>
    <p:sldId id="301" r:id="rId31"/>
    <p:sldId id="305" r:id="rId32"/>
    <p:sldId id="306" r:id="rId33"/>
    <p:sldId id="2147481289" r:id="rId34"/>
    <p:sldId id="307" r:id="rId35"/>
  </p:sldIdLst>
  <p:sldSz cx="9144000" cy="5143500" type="screen16x9"/>
  <p:notesSz cx="6858000" cy="9144000"/>
  <p:embeddedFontLst>
    <p:embeddedFont>
      <p:font typeface="Avenir" panose="02000503020000020003" pitchFamily="2" charset="0"/>
      <p:regular r:id="rId37"/>
      <p:italic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  <p:embeddedFont>
      <p:font typeface="IBM Plex Sans" panose="020B0503050203000203" pitchFamily="34" charset="0"/>
      <p:regular r:id="rId43"/>
      <p:bold r:id="rId44"/>
      <p:italic r:id="rId45"/>
      <p:boldItalic r:id="rId46"/>
    </p:embeddedFont>
    <p:embeddedFont>
      <p:font typeface="Lato" panose="020F0502020204030203" pitchFamily="34" charset="0"/>
      <p:regular r:id="rId47"/>
      <p:bold r:id="rId48"/>
      <p:italic r:id="rId49"/>
      <p:boldItalic r:id="rId50"/>
    </p:embeddedFont>
    <p:embeddedFont>
      <p:font typeface="Lato Light" panose="020F0302020204030204" pitchFamily="34" charset="0"/>
      <p:regular r:id="rId51"/>
      <p:bold r:id="rId52"/>
      <p:italic r:id="rId53"/>
      <p:boldItalic r:id="rId54"/>
    </p:embeddedFont>
    <p:embeddedFont>
      <p:font typeface="Lexend SemiBold" pitchFamily="2" charset="77"/>
      <p:regular r:id="rId55"/>
      <p:bold r:id="rId56"/>
    </p:embeddedFont>
    <p:embeddedFont>
      <p:font typeface="Montserrat" pitchFamily="2" charset="77"/>
      <p:regular r:id="rId57"/>
      <p:bold r:id="rId58"/>
      <p:italic r:id="rId59"/>
      <p:boldItalic r:id="rId60"/>
    </p:embeddedFont>
    <p:embeddedFont>
      <p:font typeface="Montserrat SemiBold" panose="020F0502020204030204" pitchFamily="34" charset="0"/>
      <p:regular r:id="rId61"/>
      <p:bold r:id="rId62"/>
      <p:italic r:id="rId63"/>
      <p:boldItalic r:id="rId64"/>
    </p:embeddedFont>
    <p:embeddedFont>
      <p:font typeface="Poppins" pitchFamily="2" charset="77"/>
      <p:regular r:id="rId65"/>
      <p:bold r:id="rId66"/>
      <p:italic r:id="rId67"/>
      <p:boldItalic r:id="rId68"/>
    </p:embeddedFont>
    <p:embeddedFont>
      <p:font typeface="Poppins Light" pitchFamily="2" charset="77"/>
      <p:regular r:id="rId69"/>
      <p:italic r:id="rId70"/>
    </p:embeddedFont>
    <p:embeddedFont>
      <p:font typeface="Roboto" panose="02000000000000000000" pitchFamily="2" charset="0"/>
      <p:regular r:id="rId71"/>
      <p:bold r:id="rId72"/>
      <p:italic r:id="rId73"/>
      <p:boldItalic r:id="rId74"/>
    </p:embeddedFont>
    <p:embeddedFont>
      <p:font typeface="Roboto Medium" panose="020F0502020204030204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65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FF9F"/>
    <a:srgbClr val="000000"/>
    <a:srgbClr val="00A7FF"/>
    <a:srgbClr val="00ABFF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06" autoAdjust="0"/>
    <p:restoredTop sz="95211" autoAdjust="0"/>
  </p:normalViewPr>
  <p:slideViewPr>
    <p:cSldViewPr snapToGrid="0">
      <p:cViewPr varScale="1">
        <p:scale>
          <a:sx n="164" d="100"/>
          <a:sy n="164" d="100"/>
        </p:scale>
        <p:origin x="168" y="960"/>
      </p:cViewPr>
      <p:guideLst>
        <p:guide orient="horz" pos="1620"/>
        <p:guide pos="6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63" Type="http://schemas.openxmlformats.org/officeDocument/2006/relationships/font" Target="fonts/font27.fntdata"/><Relationship Id="rId68" Type="http://schemas.openxmlformats.org/officeDocument/2006/relationships/font" Target="fonts/font32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font" Target="fonts/font1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74" Type="http://schemas.openxmlformats.org/officeDocument/2006/relationships/font" Target="fonts/font38.fntdata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font" Target="fonts/font25.fntdata"/><Relationship Id="rId8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64" Type="http://schemas.openxmlformats.org/officeDocument/2006/relationships/font" Target="fonts/font28.fntdata"/><Relationship Id="rId69" Type="http://schemas.openxmlformats.org/officeDocument/2006/relationships/font" Target="fonts/font33.fntdata"/><Relationship Id="rId77" Type="http://schemas.openxmlformats.org/officeDocument/2006/relationships/font" Target="fonts/font41.fntdata"/><Relationship Id="rId8" Type="http://schemas.openxmlformats.org/officeDocument/2006/relationships/slide" Target="slides/slide6.xml"/><Relationship Id="rId51" Type="http://schemas.openxmlformats.org/officeDocument/2006/relationships/font" Target="fonts/font15.fntdata"/><Relationship Id="rId72" Type="http://schemas.openxmlformats.org/officeDocument/2006/relationships/font" Target="fonts/font36.fntdata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font" Target="fonts/font23.fntdata"/><Relationship Id="rId67" Type="http://schemas.openxmlformats.org/officeDocument/2006/relationships/font" Target="fonts/font31.fntdata"/><Relationship Id="rId20" Type="http://schemas.openxmlformats.org/officeDocument/2006/relationships/slide" Target="slides/slide1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font" Target="fonts/font26.fntdata"/><Relationship Id="rId70" Type="http://schemas.openxmlformats.org/officeDocument/2006/relationships/font" Target="fonts/font34.fntdata"/><Relationship Id="rId75" Type="http://schemas.openxmlformats.org/officeDocument/2006/relationships/font" Target="fonts/font3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font" Target="fonts/font24.fntdata"/><Relationship Id="rId65" Type="http://schemas.openxmlformats.org/officeDocument/2006/relationships/font" Target="fonts/font29.fntdata"/><Relationship Id="rId73" Type="http://schemas.openxmlformats.org/officeDocument/2006/relationships/font" Target="fonts/font37.fntdata"/><Relationship Id="rId78" Type="http://schemas.openxmlformats.org/officeDocument/2006/relationships/font" Target="fonts/font42.fntdata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3.fntdata"/><Relationship Id="rId34" Type="http://schemas.openxmlformats.org/officeDocument/2006/relationships/slide" Target="slides/slide32.xml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6" Type="http://schemas.openxmlformats.org/officeDocument/2006/relationships/font" Target="fonts/font40.fntdata"/><Relationship Id="rId7" Type="http://schemas.openxmlformats.org/officeDocument/2006/relationships/slide" Target="slides/slide5.xml"/><Relationship Id="rId71" Type="http://schemas.openxmlformats.org/officeDocument/2006/relationships/font" Target="fonts/font35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66" Type="http://schemas.openxmlformats.org/officeDocument/2006/relationships/font" Target="fonts/font30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254231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31485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326758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12997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303132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45627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676867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672768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810596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884646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19711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0596393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s-PE" dirty="0"/>
            </a:br>
            <a:r>
              <a:rPr lang="es-PE" dirty="0"/>
              <a:t>- Camposol: Entrevista con CIO (AméricaEconomía, 2023), McKinsey AgTech Report 2022</a:t>
            </a:r>
            <a:br>
              <a:rPr lang="es-PE" dirty="0"/>
            </a:br>
            <a:r>
              <a:rPr lang="es-PE" dirty="0"/>
              <a:t>- San Miguel: Casos de uso de AWS para agricultura (aws.amazon.com)</a:t>
            </a:r>
            <a:br>
              <a:rPr lang="es-PE" dirty="0"/>
            </a:br>
            <a:r>
              <a:rPr lang="es-PE" dirty="0"/>
              <a:t>- Olam: Sustainability and Digital Farming Case Study (olamgroup.com)</a:t>
            </a:r>
            <a:br>
              <a:rPr lang="es-PE" dirty="0"/>
            </a:br>
            <a:r>
              <a:rPr lang="es-PE" dirty="0"/>
              <a:t>- Agrosuper: Casos de éxito Microsoft Chile, Diario Financiero 2022</a:t>
            </a:r>
            <a:br>
              <a:rPr lang="es-PE" dirty="0"/>
            </a:br>
            <a:r>
              <a:rPr lang="es-PE" dirty="0"/>
              <a:t>- JBS: Informe ESG JBS 2023, uso de IBM Watson en trazabilidad (forbes.com.br)</a:t>
            </a:r>
            <a:br>
              <a:rPr lang="es-PE" dirty="0"/>
            </a:br>
            <a:r>
              <a:rPr lang="es-PE" dirty="0"/>
              <a:t>- Otros: World Bank AgTech Report 2023, FAO AI in Agriculture 2022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C0D026-7061-4BA9-A20D-392B5F95A4EC}" type="slidenum">
              <a:rPr lang="es-PE" smtClean="0"/>
              <a:t>32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717685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97865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12478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5625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4451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04878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96280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01195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1114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>
  <p:cSld name="Dos objetos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29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Char char="•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3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29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Char char="•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/>
          </p:nvPr>
        </p:nvSpPr>
        <p:spPr>
          <a:xfrm>
            <a:off x="408394" y="369863"/>
            <a:ext cx="75363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300"/>
              <a:buFont typeface="Montserrat SemiBold"/>
              <a:buNone/>
              <a:defRPr sz="2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 SemiBold"/>
              <a:buNone/>
              <a:defRPr sz="1300">
                <a:solidFill>
                  <a:srgbClr val="595959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pic>
        <p:nvPicPr>
          <p:cNvPr id="156" name="Google Shape;156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78468"/>
            <a:ext cx="326331" cy="35143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/>
          <p:nvPr/>
        </p:nvSpPr>
        <p:spPr>
          <a:xfrm>
            <a:off x="2065105" y="4576875"/>
            <a:ext cx="5607435" cy="587162"/>
          </a:xfrm>
          <a:custGeom>
            <a:avLst/>
            <a:gdLst/>
            <a:ahLst/>
            <a:cxnLst/>
            <a:rect l="l" t="t" r="r" b="b"/>
            <a:pathLst>
              <a:path w="8761617" h="488284" extrusionOk="0">
                <a:moveTo>
                  <a:pt x="251253" y="488284"/>
                </a:moveTo>
                <a:lnTo>
                  <a:pt x="0" y="0"/>
                </a:lnTo>
                <a:lnTo>
                  <a:pt x="8761617" y="7871"/>
                </a:lnTo>
                <a:cubicBezTo>
                  <a:pt x="8761616" y="244142"/>
                  <a:pt x="8761616" y="244142"/>
                  <a:pt x="8761616" y="480413"/>
                </a:cubicBezTo>
                <a:lnTo>
                  <a:pt x="251253" y="48828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78000" tIns="162000" rIns="6857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1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Datos que construyen futuro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8" name="Google Shape;158;p30"/>
          <p:cNvCxnSpPr/>
          <p:nvPr/>
        </p:nvCxnSpPr>
        <p:spPr>
          <a:xfrm>
            <a:off x="2393447" y="4592288"/>
            <a:ext cx="6123300" cy="0"/>
          </a:xfrm>
          <a:prstGeom prst="straightConnector1">
            <a:avLst/>
          </a:prstGeom>
          <a:noFill/>
          <a:ln w="9525" cap="flat" cmpd="sng">
            <a:solidFill>
              <a:srgbClr val="DB65D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9" name="Google Shape;15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6973" y="4592287"/>
            <a:ext cx="1364944" cy="354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 SemiBold"/>
              <a:buNone/>
              <a:defRPr sz="4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7" name="Google Shape;18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4663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627108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4" r:id="rId2"/>
    <p:sldLayoutId id="2147483675" r:id="rId3"/>
    <p:sldLayoutId id="2147483677" r:id="rId4"/>
    <p:sldLayoutId id="2147483678" r:id="rId5"/>
    <p:sldLayoutId id="2147483679" r:id="rId6"/>
    <p:sldLayoutId id="2147483694" r:id="rId7"/>
    <p:sldLayoutId id="214748369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notesSlide" Target="../notesSlides/notesSlide17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4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7.xml"/><Relationship Id="rId6" Type="http://schemas.openxmlformats.org/officeDocument/2006/relationships/image" Target="../media/image32.jpeg"/><Relationship Id="rId5" Type="http://schemas.openxmlformats.org/officeDocument/2006/relationships/image" Target="../media/image31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8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9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4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72;p48">
            <a:extLst>
              <a:ext uri="{FF2B5EF4-FFF2-40B4-BE49-F238E27FC236}">
                <a16:creationId xmlns:a16="http://schemas.microsoft.com/office/drawing/2014/main" id="{CF284B28-4582-4F74-B02C-D29E284D707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968" r="46303"/>
          <a:stretch/>
        </p:blipFill>
        <p:spPr>
          <a:xfrm>
            <a:off x="4689231" y="0"/>
            <a:ext cx="445476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EA5CD91-41EF-406F-A199-0C33439BA735}"/>
              </a:ext>
            </a:extLst>
          </p:cNvPr>
          <p:cNvSpPr/>
          <p:nvPr/>
        </p:nvSpPr>
        <p:spPr>
          <a:xfrm>
            <a:off x="969439" y="2617838"/>
            <a:ext cx="4194994" cy="837892"/>
          </a:xfrm>
          <a:prstGeom prst="rect">
            <a:avLst/>
          </a:prstGeom>
          <a:solidFill>
            <a:srgbClr val="00A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Google Shape;271;p48">
            <a:extLst>
              <a:ext uri="{FF2B5EF4-FFF2-40B4-BE49-F238E27FC236}">
                <a16:creationId xmlns:a16="http://schemas.microsoft.com/office/drawing/2014/main" id="{9203F194-346A-439C-8A1E-B57E908837B1}"/>
              </a:ext>
            </a:extLst>
          </p:cNvPr>
          <p:cNvSpPr txBox="1"/>
          <p:nvPr/>
        </p:nvSpPr>
        <p:spPr>
          <a:xfrm>
            <a:off x="1228974" y="2708284"/>
            <a:ext cx="2998800" cy="600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r>
              <a:rPr lang="es-ES" sz="1600" b="1" dirty="0">
                <a:solidFill>
                  <a:schemeClr val="bg1"/>
                </a:solidFill>
                <a:latin typeface="Blogger Sans"/>
                <a:ea typeface="Blogger Sans" panose="02000506030000020004" pitchFamily="2" charset="0"/>
              </a:rPr>
              <a:t>Proyecto: </a:t>
            </a:r>
            <a:r>
              <a:rPr lang="es-ES" sz="1600" dirty="0">
                <a:solidFill>
                  <a:schemeClr val="bg1"/>
                </a:solidFill>
                <a:latin typeface="Blogger Sans"/>
                <a:ea typeface="Blogger Sans" panose="02000506030000020004" pitchFamily="2" charset="0"/>
              </a:rPr>
              <a:t>Gestión del Dato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dirty="0">
                <a:solidFill>
                  <a:schemeClr val="bg1"/>
                </a:solidFill>
                <a:sym typeface="Avenir"/>
              </a:rPr>
              <a:t>Junio 2025</a:t>
            </a:r>
            <a:endParaRPr dirty="0">
              <a:solidFill>
                <a:schemeClr val="bg1"/>
              </a:solidFill>
              <a:sym typeface="Avenir"/>
            </a:endParaRPr>
          </a:p>
        </p:txBody>
      </p:sp>
      <p:sp>
        <p:nvSpPr>
          <p:cNvPr id="17" name="Google Shape;273;p48">
            <a:extLst>
              <a:ext uri="{FF2B5EF4-FFF2-40B4-BE49-F238E27FC236}">
                <a16:creationId xmlns:a16="http://schemas.microsoft.com/office/drawing/2014/main" id="{74D9D73B-8930-471B-9355-064ECE067489}"/>
              </a:ext>
            </a:extLst>
          </p:cNvPr>
          <p:cNvSpPr txBox="1"/>
          <p:nvPr/>
        </p:nvSpPr>
        <p:spPr>
          <a:xfrm>
            <a:off x="2419238" y="251137"/>
            <a:ext cx="4071064" cy="2125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sz="44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Avenir"/>
              </a:rPr>
              <a:t>Workshop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sz="44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Avenir"/>
              </a:rPr>
              <a:t>Gobierno </a:t>
            </a:r>
          </a:p>
        </p:txBody>
      </p:sp>
      <p:pic>
        <p:nvPicPr>
          <p:cNvPr id="18" name="object 3">
            <a:extLst>
              <a:ext uri="{FF2B5EF4-FFF2-40B4-BE49-F238E27FC236}">
                <a16:creationId xmlns:a16="http://schemas.microsoft.com/office/drawing/2014/main" id="{66882B30-3027-4F4F-AF83-A214748D80CB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9838" y="4421498"/>
            <a:ext cx="1160346" cy="470865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F769D53B-F8EE-4240-A102-4A6ED8CC3521}"/>
              </a:ext>
            </a:extLst>
          </p:cNvPr>
          <p:cNvSpPr txBox="1"/>
          <p:nvPr/>
        </p:nvSpPr>
        <p:spPr>
          <a:xfrm>
            <a:off x="2344615" y="1573428"/>
            <a:ext cx="457200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sz="44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Avenir"/>
              </a:rPr>
              <a:t>del Dato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E9333ED-B35F-4E43-B358-AF97F85E10DC}"/>
              </a:ext>
            </a:extLst>
          </p:cNvPr>
          <p:cNvSpPr/>
          <p:nvPr/>
        </p:nvSpPr>
        <p:spPr>
          <a:xfrm>
            <a:off x="2713541" y="3303196"/>
            <a:ext cx="2450892" cy="305067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2" name="Picture 4" descr="Danper">
            <a:extLst>
              <a:ext uri="{FF2B5EF4-FFF2-40B4-BE49-F238E27FC236}">
                <a16:creationId xmlns:a16="http://schemas.microsoft.com/office/drawing/2014/main" id="{AE9359F9-ABD8-A72A-8E54-4E9958A0C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91" y="251137"/>
            <a:ext cx="848948" cy="848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542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9B9B5AC1-2F3F-ACBB-8854-1AE746180224}"/>
              </a:ext>
            </a:extLst>
          </p:cNvPr>
          <p:cNvSpPr/>
          <p:nvPr/>
        </p:nvSpPr>
        <p:spPr>
          <a:xfrm>
            <a:off x="193277" y="1535490"/>
            <a:ext cx="1391143" cy="64247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No existen procesos de buenas practicas en la construcción de reportes ni políticas de seguridad en el acceso a la información.</a:t>
            </a:r>
            <a:endParaRPr lang="es-PE" sz="750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13A7F6D-21E9-6719-B7BD-4966F31673A7}"/>
              </a:ext>
            </a:extLst>
          </p:cNvPr>
          <p:cNvSpPr/>
          <p:nvPr/>
        </p:nvSpPr>
        <p:spPr>
          <a:xfrm>
            <a:off x="1619709" y="1535489"/>
            <a:ext cx="1447429" cy="64247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información puede ser extraída y usada para fines que perjudiquen a la compañía.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2495A71-5A07-77E1-AFB0-2138ABB1A3D8}"/>
              </a:ext>
            </a:extLst>
          </p:cNvPr>
          <p:cNvSpPr/>
          <p:nvPr/>
        </p:nvSpPr>
        <p:spPr>
          <a:xfrm>
            <a:off x="1619709" y="2244650"/>
            <a:ext cx="1447429" cy="64247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PE" sz="675" kern="1200" dirty="0">
                <a:solidFill>
                  <a:schemeClr val="bg1"/>
                </a:solidFill>
                <a:latin typeface="Calibri" panose="020F0502020204030204"/>
              </a:rPr>
              <a:t>No se puede medir ni aplicat métricas de evaluación al momento de requeri mayor información Ejem. </a:t>
            </a:r>
            <a:r>
              <a:rPr lang="es-PE" sz="675" i="1" kern="1200" dirty="0">
                <a:solidFill>
                  <a:schemeClr val="bg1"/>
                </a:solidFill>
                <a:latin typeface="Calibri" panose="020F0502020204030204"/>
              </a:rPr>
              <a:t>“me faltan manos”</a:t>
            </a:r>
            <a:endParaRPr lang="es-PE" sz="675" i="1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2C037CDF-76DA-1DF0-C76B-A09E74D5B72A}"/>
              </a:ext>
            </a:extLst>
          </p:cNvPr>
          <p:cNvSpPr/>
          <p:nvPr/>
        </p:nvSpPr>
        <p:spPr>
          <a:xfrm>
            <a:off x="193277" y="2963928"/>
            <a:ext cx="1391143" cy="64247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Reportes para toma de decisiones o reportes operativos que dependen de cargas de SAP u otros aplicativos</a:t>
            </a:r>
            <a:endParaRPr lang="es-PE" sz="150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B57A57C2-8A93-A025-059C-6B2DE4716AE4}"/>
              </a:ext>
            </a:extLst>
          </p:cNvPr>
          <p:cNvSpPr/>
          <p:nvPr/>
        </p:nvSpPr>
        <p:spPr>
          <a:xfrm>
            <a:off x="1619709" y="2963927"/>
            <a:ext cx="1447429" cy="64247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Tiempo adicional en consolidar la información, se depende de personas para unificar y mostrar la información.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AB32C5A9-76E5-8379-BFCE-552828BD59F3}"/>
              </a:ext>
            </a:extLst>
          </p:cNvPr>
          <p:cNvSpPr/>
          <p:nvPr/>
        </p:nvSpPr>
        <p:spPr>
          <a:xfrm>
            <a:off x="193277" y="3673088"/>
            <a:ext cx="1391143" cy="642479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Los umbrales de calidad son parte del juicio experto, pero no están documentados ni se gestionan.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A700D44A-8A4B-3933-8E27-5FFA35CC7C58}"/>
              </a:ext>
            </a:extLst>
          </p:cNvPr>
          <p:cNvSpPr/>
          <p:nvPr/>
        </p:nvSpPr>
        <p:spPr>
          <a:xfrm>
            <a:off x="1619709" y="3673087"/>
            <a:ext cx="1447429" cy="64247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Incrementa el consumo de procesamiento SAP y otros aplicativos lo que puede generar contingencia en los aplicativos.</a:t>
            </a:r>
            <a:endParaRPr lang="es-PE" sz="750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9085EAAE-B86C-713C-F73B-283647AFC137}"/>
              </a:ext>
            </a:extLst>
          </p:cNvPr>
          <p:cNvSpPr/>
          <p:nvPr/>
        </p:nvSpPr>
        <p:spPr>
          <a:xfrm>
            <a:off x="1619709" y="4392364"/>
            <a:ext cx="1447429" cy="64247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H/H de esfuerzo en las actividades de descarga, consolidación, y revisión de los datos, lo que genera dependencia.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FACE882A-0EEF-EA8A-B461-0E569611A381}"/>
              </a:ext>
            </a:extLst>
          </p:cNvPr>
          <p:cNvSpPr/>
          <p:nvPr/>
        </p:nvSpPr>
        <p:spPr>
          <a:xfrm>
            <a:off x="193276" y="845386"/>
            <a:ext cx="1391143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HALLAZGOS PRINCIPALES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E73E0675-ADF8-6B7F-F066-E96DBB9D993D}"/>
              </a:ext>
            </a:extLst>
          </p:cNvPr>
          <p:cNvSpPr/>
          <p:nvPr/>
        </p:nvSpPr>
        <p:spPr>
          <a:xfrm>
            <a:off x="1615574" y="845386"/>
            <a:ext cx="1447429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RIESGO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6D9A375A-C8BB-9D89-09B7-DF9115F13081}"/>
              </a:ext>
            </a:extLst>
          </p:cNvPr>
          <p:cNvSpPr/>
          <p:nvPr/>
        </p:nvSpPr>
        <p:spPr>
          <a:xfrm>
            <a:off x="3094157" y="845385"/>
            <a:ext cx="1447429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dirty="0">
                <a:solidFill>
                  <a:schemeClr val="bg1"/>
                </a:solidFill>
                <a:latin typeface="Calibri" panose="020F0502020204030204"/>
              </a:rPr>
              <a:t>OPORTUNIDADES DE MEJORA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E5856FBA-A5D1-DD12-FBE5-B70D48271791}"/>
              </a:ext>
            </a:extLst>
          </p:cNvPr>
          <p:cNvSpPr/>
          <p:nvPr/>
        </p:nvSpPr>
        <p:spPr>
          <a:xfrm>
            <a:off x="3102428" y="1535489"/>
            <a:ext cx="1447429" cy="642479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Se entrega un </a:t>
            </a:r>
            <a:r>
              <a:rPr lang="es-ES" sz="675" dirty="0" err="1">
                <a:solidFill>
                  <a:schemeClr val="bg1"/>
                </a:solidFill>
                <a:latin typeface="Calibri" panose="020F0502020204030204"/>
              </a:rPr>
              <a:t>framework</a:t>
            </a: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 de buenas practicas, entregables y documentación de ejemplo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E3E80C5A-89A8-7BE5-C2BA-0D851A0A40DC}"/>
              </a:ext>
            </a:extLst>
          </p:cNvPr>
          <p:cNvSpPr txBox="1">
            <a:spLocks/>
          </p:cNvSpPr>
          <p:nvPr/>
        </p:nvSpPr>
        <p:spPr>
          <a:xfrm>
            <a:off x="2418478" y="201565"/>
            <a:ext cx="4002356" cy="329237"/>
          </a:xfrm>
          <a:prstGeom prst="rect">
            <a:avLst/>
          </a:prstGeom>
          <a:effectLst/>
        </p:spPr>
        <p:txBody>
          <a:bodyPr lIns="68580" tIns="34290" rIns="68580" bIns="3429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endParaRPr lang="es-PE" sz="1500" b="1" noProof="1">
              <a:solidFill>
                <a:srgbClr val="00FF9F"/>
              </a:solidFill>
              <a:latin typeface="IBM Plex Sans" panose="020B0503050203000203" pitchFamily="34" charset="0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A08C99B7-2C21-8AF1-51FC-62E53EAE078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871" y="108657"/>
            <a:ext cx="1183005" cy="480060"/>
          </a:xfrm>
          <a:prstGeom prst="rect">
            <a:avLst/>
          </a:prstGeom>
        </p:spPr>
      </p:pic>
      <p:sp>
        <p:nvSpPr>
          <p:cNvPr id="51" name="Rectangle 2">
            <a:extLst>
              <a:ext uri="{FF2B5EF4-FFF2-40B4-BE49-F238E27FC236}">
                <a16:creationId xmlns:a16="http://schemas.microsoft.com/office/drawing/2014/main" id="{11DDAEFE-1DED-9DB4-F96E-26FF959FE73B}"/>
              </a:ext>
            </a:extLst>
          </p:cNvPr>
          <p:cNvSpPr/>
          <p:nvPr/>
        </p:nvSpPr>
        <p:spPr>
          <a:xfrm>
            <a:off x="4603896" y="845385"/>
            <a:ext cx="4145508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BENEFICIOS PARA DANPER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52" name="Rectangle 2">
            <a:extLst>
              <a:ext uri="{FF2B5EF4-FFF2-40B4-BE49-F238E27FC236}">
                <a16:creationId xmlns:a16="http://schemas.microsoft.com/office/drawing/2014/main" id="{B68F73DE-CA62-A69F-10E5-AAB25CE1F9C9}"/>
              </a:ext>
            </a:extLst>
          </p:cNvPr>
          <p:cNvSpPr/>
          <p:nvPr/>
        </p:nvSpPr>
        <p:spPr>
          <a:xfrm>
            <a:off x="4612166" y="1535489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Disminuye los tiempos de implementación de reportes y optimiza el uso de recursos.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57" name="Rectangle 2">
            <a:extLst>
              <a:ext uri="{FF2B5EF4-FFF2-40B4-BE49-F238E27FC236}">
                <a16:creationId xmlns:a16="http://schemas.microsoft.com/office/drawing/2014/main" id="{38B78872-3F7C-41BE-F541-685D697F44AB}"/>
              </a:ext>
            </a:extLst>
          </p:cNvPr>
          <p:cNvSpPr/>
          <p:nvPr/>
        </p:nvSpPr>
        <p:spPr>
          <a:xfrm>
            <a:off x="193276" y="2254768"/>
            <a:ext cx="1391143" cy="64247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Existen varios silos de información y no tienen roles asignados como responsables.</a:t>
            </a:r>
            <a:endParaRPr lang="es-PE" sz="750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58" name="Rectangle 2">
            <a:extLst>
              <a:ext uri="{FF2B5EF4-FFF2-40B4-BE49-F238E27FC236}">
                <a16:creationId xmlns:a16="http://schemas.microsoft.com/office/drawing/2014/main" id="{A5F790E0-406D-3A0C-7FFC-DCD69F97A438}"/>
              </a:ext>
            </a:extLst>
          </p:cNvPr>
          <p:cNvSpPr/>
          <p:nvPr/>
        </p:nvSpPr>
        <p:spPr>
          <a:xfrm>
            <a:off x="3115937" y="2980843"/>
            <a:ext cx="1447429" cy="642479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Automatización de extracción de datos a un repositorio consolidado para que los reportes lleguen de una sola fuente de información.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59" name="Rectangle 2">
            <a:extLst>
              <a:ext uri="{FF2B5EF4-FFF2-40B4-BE49-F238E27FC236}">
                <a16:creationId xmlns:a16="http://schemas.microsoft.com/office/drawing/2014/main" id="{FAD42718-97E7-C8ED-8F09-7D7F55A3B4D0}"/>
              </a:ext>
            </a:extLst>
          </p:cNvPr>
          <p:cNvSpPr/>
          <p:nvPr/>
        </p:nvSpPr>
        <p:spPr>
          <a:xfrm>
            <a:off x="3115937" y="3670484"/>
            <a:ext cx="1447429" cy="642479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Metodología y herramientas para controlar umbrales de calidad de datos.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61" name="Rectangle 2">
            <a:extLst>
              <a:ext uri="{FF2B5EF4-FFF2-40B4-BE49-F238E27FC236}">
                <a16:creationId xmlns:a16="http://schemas.microsoft.com/office/drawing/2014/main" id="{E4554C75-B338-BF74-D9DB-BF2E8C2E61C1}"/>
              </a:ext>
            </a:extLst>
          </p:cNvPr>
          <p:cNvSpPr/>
          <p:nvPr/>
        </p:nvSpPr>
        <p:spPr>
          <a:xfrm>
            <a:off x="3115937" y="2244650"/>
            <a:ext cx="1447429" cy="642479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Documentación de políticas de seguridad, asignación de roles para gobierno de datos.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62" name="Rectangle 2">
            <a:extLst>
              <a:ext uri="{FF2B5EF4-FFF2-40B4-BE49-F238E27FC236}">
                <a16:creationId xmlns:a16="http://schemas.microsoft.com/office/drawing/2014/main" id="{BB5469DF-04DB-5643-14F3-9075D66EA2E9}"/>
              </a:ext>
            </a:extLst>
          </p:cNvPr>
          <p:cNvSpPr/>
          <p:nvPr/>
        </p:nvSpPr>
        <p:spPr>
          <a:xfrm>
            <a:off x="4621339" y="2254768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Disminuye el consumo de infraestructura al centralizar el consumo de información.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63" name="Rectangle 2">
            <a:extLst>
              <a:ext uri="{FF2B5EF4-FFF2-40B4-BE49-F238E27FC236}">
                <a16:creationId xmlns:a16="http://schemas.microsoft.com/office/drawing/2014/main" id="{752F428D-D955-E9F4-94D5-D14B63B3D301}"/>
              </a:ext>
            </a:extLst>
          </p:cNvPr>
          <p:cNvSpPr/>
          <p:nvPr/>
        </p:nvSpPr>
        <p:spPr>
          <a:xfrm>
            <a:off x="4621339" y="2974046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Disminuye el riesgo y previene la fuga de información.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64" name="Rectangle 2">
            <a:extLst>
              <a:ext uri="{FF2B5EF4-FFF2-40B4-BE49-F238E27FC236}">
                <a16:creationId xmlns:a16="http://schemas.microsoft.com/office/drawing/2014/main" id="{0E0369C4-FFE2-B981-E13C-A51B74E84400}"/>
              </a:ext>
            </a:extLst>
          </p:cNvPr>
          <p:cNvSpPr/>
          <p:nvPr/>
        </p:nvSpPr>
        <p:spPr>
          <a:xfrm>
            <a:off x="7319418" y="1535003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Al tener información consolidada y con estándares de calidad puede trabajar proyectos de IA con menos riesgos y tiempos de implementación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65" name="Rectangle 2">
            <a:extLst>
              <a:ext uri="{FF2B5EF4-FFF2-40B4-BE49-F238E27FC236}">
                <a16:creationId xmlns:a16="http://schemas.microsoft.com/office/drawing/2014/main" id="{5680B1C3-E0C6-07E6-E0FB-D319DC350041}"/>
              </a:ext>
            </a:extLst>
          </p:cNvPr>
          <p:cNvSpPr/>
          <p:nvPr/>
        </p:nvSpPr>
        <p:spPr>
          <a:xfrm>
            <a:off x="7311148" y="2244650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Menor dependencia de personas involucradas para consolidar información al implementar GD 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67" name="Text Placeholder 11">
            <a:extLst>
              <a:ext uri="{FF2B5EF4-FFF2-40B4-BE49-F238E27FC236}">
                <a16:creationId xmlns:a16="http://schemas.microsoft.com/office/drawing/2014/main" id="{475BCCBB-06A7-D0C8-7AC2-467F4964EB50}"/>
              </a:ext>
            </a:extLst>
          </p:cNvPr>
          <p:cNvSpPr txBox="1">
            <a:spLocks/>
          </p:cNvSpPr>
          <p:nvPr/>
        </p:nvSpPr>
        <p:spPr>
          <a:xfrm>
            <a:off x="2202021" y="302071"/>
            <a:ext cx="5306518" cy="329237"/>
          </a:xfrm>
          <a:prstGeom prst="rect">
            <a:avLst/>
          </a:prstGeom>
          <a:effectLst/>
        </p:spPr>
        <p:txBody>
          <a:bodyPr lIns="68580" tIns="34290" rIns="68580" bIns="3429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s-PE" sz="1500" b="1" noProof="1">
                <a:solidFill>
                  <a:srgbClr val="00FF9F"/>
                </a:solidFill>
                <a:latin typeface="IBM Plex Sans"/>
              </a:rPr>
              <a:t>SITUACIÓN ACTUAL , OPORTUNIDADES Y BENEFICIOS</a:t>
            </a:r>
            <a:endParaRPr lang="es-PE" sz="1500" b="1" noProof="1">
              <a:solidFill>
                <a:srgbClr val="00FF9F"/>
              </a:solidFill>
              <a:latin typeface="IBM Plex Sans" panose="020B0503050203000203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D36236F-EAE5-D535-2F87-96528A894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49" y="1984575"/>
            <a:ext cx="1162627" cy="1162627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52D08C4-756B-1DEE-EA76-6F7000B1AA69}"/>
              </a:ext>
            </a:extLst>
          </p:cNvPr>
          <p:cNvSpPr/>
          <p:nvPr/>
        </p:nvSpPr>
        <p:spPr>
          <a:xfrm>
            <a:off x="7301974" y="2966018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Disminuir el riesgo de rotación de personal por falta de herramientas de análisis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693446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8F5F9B-5237-DC07-D0AF-D62BDBE40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32DD53B5-BDEE-F7DF-5E19-0A345FE0879A}"/>
              </a:ext>
            </a:extLst>
          </p:cNvPr>
          <p:cNvSpPr/>
          <p:nvPr/>
        </p:nvSpPr>
        <p:spPr>
          <a:xfrm>
            <a:off x="1788624" y="1487783"/>
            <a:ext cx="1391143" cy="642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750">
                <a:solidFill>
                  <a:schemeClr val="bg1"/>
                </a:solidFill>
                <a:latin typeface="Calibri" panose="020F0502020204030204"/>
              </a:rPr>
              <a:t>Data Driven se discute, pero no se refleja en la estrategia y cuyo uso de datos se extiende simplemente a informes operativos.</a:t>
            </a:r>
            <a:endParaRPr lang="es-PE" sz="75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9F0DDA7-313D-72C4-0100-F207C2BCEBBA}"/>
              </a:ext>
            </a:extLst>
          </p:cNvPr>
          <p:cNvSpPr/>
          <p:nvPr/>
        </p:nvSpPr>
        <p:spPr>
          <a:xfrm>
            <a:off x="3215057" y="1487782"/>
            <a:ext cx="1447429" cy="64247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dirección y estrategia reconoce que los datos se pueden usar para generar valor a través de la ejecución de proyectos.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C1D1D8E-676D-9BD2-69BA-04A952285CA9}"/>
              </a:ext>
            </a:extLst>
          </p:cNvPr>
          <p:cNvSpPr/>
          <p:nvPr/>
        </p:nvSpPr>
        <p:spPr>
          <a:xfrm>
            <a:off x="361716" y="1487783"/>
            <a:ext cx="1391143" cy="642479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Estrategia de la dirección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204868D-1813-6A58-265D-B11BAD1F6120}"/>
              </a:ext>
            </a:extLst>
          </p:cNvPr>
          <p:cNvSpPr/>
          <p:nvPr/>
        </p:nvSpPr>
        <p:spPr>
          <a:xfrm>
            <a:off x="361716" y="2196944"/>
            <a:ext cx="1391143" cy="642479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Información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64A5AF74-2389-4C56-8F12-57F33C195E24}"/>
              </a:ext>
            </a:extLst>
          </p:cNvPr>
          <p:cNvSpPr/>
          <p:nvPr/>
        </p:nvSpPr>
        <p:spPr>
          <a:xfrm>
            <a:off x="1788624" y="2196944"/>
            <a:ext cx="1391143" cy="642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L</a:t>
            </a:r>
            <a:r>
              <a:rPr lang="es-ES" sz="750" kern="1200" dirty="0">
                <a:solidFill>
                  <a:schemeClr val="bg1"/>
                </a:solidFill>
                <a:latin typeface="Calibri" panose="020F0502020204030204"/>
              </a:rPr>
              <a:t>a organización utiliza sus datos estructurados históricos para observar su estado.</a:t>
            </a:r>
            <a:endParaRPr lang="es-PE" sz="1500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A8D2390-3493-4073-C362-39326EEC53D6}"/>
              </a:ext>
            </a:extLst>
          </p:cNvPr>
          <p:cNvSpPr/>
          <p:nvPr/>
        </p:nvSpPr>
        <p:spPr>
          <a:xfrm>
            <a:off x="3215057" y="2196943"/>
            <a:ext cx="1447429" cy="64247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PE" sz="675" kern="1200" dirty="0">
                <a:solidFill>
                  <a:schemeClr val="bg1"/>
                </a:solidFill>
                <a:latin typeface="Calibri" panose="020F0502020204030204"/>
              </a:rPr>
              <a:t>La información se utiliza para gestionar eficazmente </a:t>
            </a:r>
            <a:r>
              <a:rPr lang="es-PE" sz="675" dirty="0">
                <a:solidFill>
                  <a:schemeClr val="bg1"/>
                </a:solidFill>
                <a:latin typeface="Calibri" panose="020F0502020204030204"/>
              </a:rPr>
              <a:t>la organización</a:t>
            </a:r>
            <a:r>
              <a:rPr lang="es-PE" sz="675" kern="1200" dirty="0">
                <a:solidFill>
                  <a:schemeClr val="bg1"/>
                </a:solidFill>
                <a:latin typeface="Calibri" panose="020F0502020204030204"/>
              </a:rPr>
              <a:t>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2B606E32-AED1-DA88-3F47-CA3914BBE6D1}"/>
              </a:ext>
            </a:extLst>
          </p:cNvPr>
          <p:cNvSpPr/>
          <p:nvPr/>
        </p:nvSpPr>
        <p:spPr>
          <a:xfrm>
            <a:off x="361715" y="2916220"/>
            <a:ext cx="1391143" cy="642479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Analítica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62A6A28B-E5F6-A422-8DDA-3320BBBB07F7}"/>
              </a:ext>
            </a:extLst>
          </p:cNvPr>
          <p:cNvSpPr/>
          <p:nvPr/>
        </p:nvSpPr>
        <p:spPr>
          <a:xfrm>
            <a:off x="1788624" y="2916221"/>
            <a:ext cx="1391143" cy="642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Solo se limita a describir que pasó.</a:t>
            </a:r>
            <a:endParaRPr lang="es-PE" sz="1500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7DFF577-6D7C-0ACB-623F-28B3F6B5A8D0}"/>
              </a:ext>
            </a:extLst>
          </p:cNvPr>
          <p:cNvSpPr/>
          <p:nvPr/>
        </p:nvSpPr>
        <p:spPr>
          <a:xfrm>
            <a:off x="3215057" y="2916220"/>
            <a:ext cx="1447429" cy="64247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Las analíticas se utilizan para informar a los responsables de la toma de decisiones por qué ha sucedido algo en </a:t>
            </a: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organización</a:t>
            </a: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487C540-6563-655E-53FD-72B30F5EDA6F}"/>
              </a:ext>
            </a:extLst>
          </p:cNvPr>
          <p:cNvSpPr/>
          <p:nvPr/>
        </p:nvSpPr>
        <p:spPr>
          <a:xfrm>
            <a:off x="361715" y="3625381"/>
            <a:ext cx="1391143" cy="642479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Cultura y ejecución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9A1196D9-BA44-CD67-6E08-B6B761228837}"/>
              </a:ext>
            </a:extLst>
          </p:cNvPr>
          <p:cNvSpPr/>
          <p:nvPr/>
        </p:nvSpPr>
        <p:spPr>
          <a:xfrm>
            <a:off x="1788624" y="3625381"/>
            <a:ext cx="1391143" cy="642479"/>
          </a:xfrm>
          <a:prstGeom prst="rect">
            <a:avLst/>
          </a:prstGeom>
          <a:noFill/>
          <a:ln w="28575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aplicación de la visión analítica es la elección de la unidad y tiene poco efecto en la forma en que opera la organización.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9BDA27CB-4A33-490D-B47E-C7EF9A1A986B}"/>
              </a:ext>
            </a:extLst>
          </p:cNvPr>
          <p:cNvSpPr/>
          <p:nvPr/>
        </p:nvSpPr>
        <p:spPr>
          <a:xfrm>
            <a:off x="3215057" y="3625381"/>
            <a:ext cx="1447429" cy="642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La organización comprende las causas detrás de lo que observa, pero su cultura se resiste en gran medida a adaptarse para aprovechar el conocimiento.</a:t>
            </a:r>
            <a:endParaRPr lang="es-PE" sz="750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8D18CCE-1FB9-B071-5284-68A2439F9FD9}"/>
              </a:ext>
            </a:extLst>
          </p:cNvPr>
          <p:cNvSpPr/>
          <p:nvPr/>
        </p:nvSpPr>
        <p:spPr>
          <a:xfrm>
            <a:off x="361715" y="4344658"/>
            <a:ext cx="1391143" cy="642479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Arquitectura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37D41DF6-39A7-9536-0E3E-DAC480F6794B}"/>
              </a:ext>
            </a:extLst>
          </p:cNvPr>
          <p:cNvSpPr/>
          <p:nvPr/>
        </p:nvSpPr>
        <p:spPr>
          <a:xfrm>
            <a:off x="1788624" y="4344658"/>
            <a:ext cx="1391143" cy="642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750" dirty="0">
                <a:solidFill>
                  <a:schemeClr val="bg1"/>
                </a:solidFill>
                <a:latin typeface="Calibri" panose="020F0502020204030204"/>
              </a:rPr>
              <a:t>La organización no tiene una única arquitectura de información coherente</a:t>
            </a:r>
            <a:endParaRPr lang="es-PE" sz="150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9188A17-1C54-21B9-60DA-B08FE8C75178}"/>
              </a:ext>
            </a:extLst>
          </p:cNvPr>
          <p:cNvSpPr/>
          <p:nvPr/>
        </p:nvSpPr>
        <p:spPr>
          <a:xfrm>
            <a:off x="3215057" y="4344658"/>
            <a:ext cx="1447429" cy="64247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El marco de la arquitectura de la información </a:t>
            </a:r>
            <a:r>
              <a:rPr lang="es-ES" sz="675" kern="1200">
                <a:solidFill>
                  <a:schemeClr val="bg1"/>
                </a:solidFill>
                <a:latin typeface="Calibri" panose="020F0502020204030204"/>
              </a:rPr>
              <a:t>existe</a:t>
            </a:r>
            <a:r>
              <a:rPr lang="es-ES" sz="675">
                <a:solidFill>
                  <a:schemeClr val="bg1"/>
                </a:solidFill>
                <a:latin typeface="Calibri" panose="020F0502020204030204"/>
              </a:rPr>
              <a:t>,</a:t>
            </a: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 pero no se extiende a nuevas fuentes de datos o capacidades de análisis avanzadas.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B7B42239-CB02-A320-1E95-A3099C9F58D9}"/>
              </a:ext>
            </a:extLst>
          </p:cNvPr>
          <p:cNvSpPr/>
          <p:nvPr/>
        </p:nvSpPr>
        <p:spPr>
          <a:xfrm>
            <a:off x="1788624" y="797679"/>
            <a:ext cx="1391143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Ad hoc (Nivel 1)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C3C11382-1B68-7211-3316-80D8809513BF}"/>
              </a:ext>
            </a:extLst>
          </p:cNvPr>
          <p:cNvSpPr/>
          <p:nvPr/>
        </p:nvSpPr>
        <p:spPr>
          <a:xfrm>
            <a:off x="3210921" y="797679"/>
            <a:ext cx="1447429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Fundacional (Nivel2)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E17B591B-150A-8757-03B7-7334F6679DC6}"/>
              </a:ext>
            </a:extLst>
          </p:cNvPr>
          <p:cNvSpPr/>
          <p:nvPr/>
        </p:nvSpPr>
        <p:spPr>
          <a:xfrm>
            <a:off x="4689505" y="797678"/>
            <a:ext cx="1447429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Competitivo (Nivel3)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0DF43326-1B52-C6E8-61A6-33E33F43320B}"/>
              </a:ext>
            </a:extLst>
          </p:cNvPr>
          <p:cNvSpPr/>
          <p:nvPr/>
        </p:nvSpPr>
        <p:spPr>
          <a:xfrm>
            <a:off x="4697775" y="1487782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estrategia de la dirección fomenta el uso de la información de los datos dentro de los procesos de toma de decisiones.</a:t>
            </a:r>
            <a:endParaRPr lang="es-PE" sz="675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C379D6BE-E749-0967-CCE9-45ECD7E67186}"/>
              </a:ext>
            </a:extLst>
          </p:cNvPr>
          <p:cNvSpPr/>
          <p:nvPr/>
        </p:nvSpPr>
        <p:spPr>
          <a:xfrm>
            <a:off x="4697775" y="2196943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información se aplica para mejorar los procesos operativos y la participación de los usuarios finales.</a:t>
            </a:r>
            <a:endParaRPr lang="es-PE" sz="675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63E2FB44-A3E3-F599-CDF8-0F791D446A6E}"/>
              </a:ext>
            </a:extLst>
          </p:cNvPr>
          <p:cNvSpPr/>
          <p:nvPr/>
        </p:nvSpPr>
        <p:spPr>
          <a:xfrm>
            <a:off x="4697775" y="2916220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El conocimiento analítico se utiliza para predecir la probabilidad de lo que sucederá con alguna actividad.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C8A8BCB8-1368-900A-8866-253596851C46}"/>
              </a:ext>
            </a:extLst>
          </p:cNvPr>
          <p:cNvSpPr/>
          <p:nvPr/>
        </p:nvSpPr>
        <p:spPr>
          <a:xfrm>
            <a:off x="4697775" y="3625381"/>
            <a:ext cx="1447429" cy="64247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organización es capaz de tomar decisiones limitadas utilizando conocimientos analíticos para mejorar la eficiencia operativa y generar más valor</a:t>
            </a:r>
            <a:endParaRPr lang="es-PE" sz="675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C4B08CCD-194E-FB7A-DD3E-8908BF101131}"/>
              </a:ext>
            </a:extLst>
          </p:cNvPr>
          <p:cNvSpPr/>
          <p:nvPr/>
        </p:nvSpPr>
        <p:spPr>
          <a:xfrm>
            <a:off x="4697775" y="4344658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Los patrones de arquitectura de información de mejores prácticas para data </a:t>
            </a:r>
            <a:r>
              <a:rPr lang="es-ES" sz="675" kern="1200" err="1">
                <a:solidFill>
                  <a:schemeClr val="bg1"/>
                </a:solidFill>
                <a:latin typeface="Calibri" panose="020F0502020204030204"/>
              </a:rPr>
              <a:t>driven</a:t>
            </a: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 y análisis están definidos y se han aplicado en ciertas áreas.</a:t>
            </a:r>
            <a:endParaRPr lang="es-PE" sz="675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29" name="Rectangle 2">
            <a:extLst>
              <a:ext uri="{FF2B5EF4-FFF2-40B4-BE49-F238E27FC236}">
                <a16:creationId xmlns:a16="http://schemas.microsoft.com/office/drawing/2014/main" id="{D8F9329C-C1D3-EA0F-94CA-3F94D9236A35}"/>
              </a:ext>
            </a:extLst>
          </p:cNvPr>
          <p:cNvSpPr/>
          <p:nvPr/>
        </p:nvSpPr>
        <p:spPr>
          <a:xfrm>
            <a:off x="7778416" y="2049545"/>
            <a:ext cx="875159" cy="2210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>
              <a:buClrTx/>
              <a:defRPr/>
            </a:pPr>
            <a:r>
              <a:rPr lang="es-ES" sz="825" kern="1200" dirty="0">
                <a:solidFill>
                  <a:schemeClr val="bg1"/>
                </a:solidFill>
                <a:latin typeface="Calibri" panose="020F0502020204030204"/>
              </a:rPr>
              <a:t>Situación actual</a:t>
            </a:r>
            <a:endParaRPr lang="es-PE" sz="825" kern="120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DCF900EE-6E95-8F4C-35ED-3380FD4B08EE}"/>
              </a:ext>
            </a:extLst>
          </p:cNvPr>
          <p:cNvSpPr/>
          <p:nvPr/>
        </p:nvSpPr>
        <p:spPr>
          <a:xfrm>
            <a:off x="7778419" y="2323732"/>
            <a:ext cx="875159" cy="24210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900" dirty="0">
                <a:solidFill>
                  <a:schemeClr val="bg1"/>
                </a:solidFill>
                <a:latin typeface="Calibri" panose="020F0502020204030204"/>
              </a:rPr>
              <a:t>Próximo nivel</a:t>
            </a:r>
            <a:endParaRPr lang="es-PE" sz="900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CD4A0397-5E23-4AB2-6C2D-5DBC78216DA1}"/>
              </a:ext>
            </a:extLst>
          </p:cNvPr>
          <p:cNvSpPr/>
          <p:nvPr/>
        </p:nvSpPr>
        <p:spPr>
          <a:xfrm>
            <a:off x="7778417" y="1487783"/>
            <a:ext cx="875159" cy="221005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900" kern="1200" dirty="0">
                <a:solidFill>
                  <a:schemeClr val="bg1"/>
                </a:solidFill>
                <a:latin typeface="Calibri" panose="020F0502020204030204"/>
              </a:rPr>
              <a:t>Leyenda</a:t>
            </a:r>
          </a:p>
        </p:txBody>
      </p:sp>
      <p:sp>
        <p:nvSpPr>
          <p:cNvPr id="32" name="Rectangle 2">
            <a:extLst>
              <a:ext uri="{FF2B5EF4-FFF2-40B4-BE49-F238E27FC236}">
                <a16:creationId xmlns:a16="http://schemas.microsoft.com/office/drawing/2014/main" id="{BEF5D359-5185-5CD6-3C09-74E7AB69AA18}"/>
              </a:ext>
            </a:extLst>
          </p:cNvPr>
          <p:cNvSpPr/>
          <p:nvPr/>
        </p:nvSpPr>
        <p:spPr>
          <a:xfrm>
            <a:off x="6180494" y="797678"/>
            <a:ext cx="1447429" cy="64247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defTabSz="685800">
              <a:buClrTx/>
              <a:defRPr/>
            </a:pPr>
            <a:r>
              <a:rPr lang="es-PE" sz="1350" kern="1200" dirty="0">
                <a:solidFill>
                  <a:schemeClr val="bg1"/>
                </a:solidFill>
                <a:latin typeface="Calibri" panose="020F0502020204030204"/>
              </a:rPr>
              <a:t>Diferenciado (Nivel4)</a:t>
            </a:r>
            <a:endParaRPr lang="es-PE" sz="135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DFB368D8-D23A-6326-78DE-A0DBB94BBEE8}"/>
              </a:ext>
            </a:extLst>
          </p:cNvPr>
          <p:cNvSpPr/>
          <p:nvPr/>
        </p:nvSpPr>
        <p:spPr>
          <a:xfrm>
            <a:off x="6188764" y="1487782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La estrategia de la dirección se da cuenta de la ventaja para la organización al utilizar información centrada en productos y canales de venta</a:t>
            </a:r>
            <a:endParaRPr lang="es-PE" sz="675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6B3DADD4-952A-404D-52EF-EC94C558BBA9}"/>
              </a:ext>
            </a:extLst>
          </p:cNvPr>
          <p:cNvSpPr/>
          <p:nvPr/>
        </p:nvSpPr>
        <p:spPr>
          <a:xfrm>
            <a:off x="6188764" y="2196943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La información relevante en contexto se utiliza como un diferenciador.</a:t>
            </a:r>
            <a:endParaRPr lang="es-PE" sz="675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5" name="Rectangle 2">
            <a:extLst>
              <a:ext uri="{FF2B5EF4-FFF2-40B4-BE49-F238E27FC236}">
                <a16:creationId xmlns:a16="http://schemas.microsoft.com/office/drawing/2014/main" id="{61DF01E1-2E35-9C90-FF10-21B42063AE9E}"/>
              </a:ext>
            </a:extLst>
          </p:cNvPr>
          <p:cNvSpPr/>
          <p:nvPr/>
        </p:nvSpPr>
        <p:spPr>
          <a:xfrm>
            <a:off x="6188764" y="2916220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El análisis predictivo se utiliza para ayudar a optimizar la toma de decisiones de una organización para que se tomen las mejores medidas para maximizar la calidad de la decisión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6" name="Rectangle 2">
            <a:extLst>
              <a:ext uri="{FF2B5EF4-FFF2-40B4-BE49-F238E27FC236}">
                <a16:creationId xmlns:a16="http://schemas.microsoft.com/office/drawing/2014/main" id="{B9D2F2AC-0DF0-4365-90F1-94980E47BBC0}"/>
              </a:ext>
            </a:extLst>
          </p:cNvPr>
          <p:cNvSpPr/>
          <p:nvPr/>
        </p:nvSpPr>
        <p:spPr>
          <a:xfrm>
            <a:off x="6188764" y="3625381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 defTabSz="685800">
              <a:buClrTx/>
              <a:defRPr/>
            </a:pPr>
            <a:r>
              <a:rPr lang="es-ES" sz="675" dirty="0">
                <a:solidFill>
                  <a:schemeClr val="bg1"/>
                </a:solidFill>
                <a:latin typeface="Calibri" panose="020F0502020204030204"/>
              </a:rPr>
              <a:t>Los tomadores de decisiones tienen la información como herramienta de análisis e incrementan su capacidad de actuar y tomar decisiones para maximizar el valor ejecutivo resultante.</a:t>
            </a:r>
            <a:endParaRPr lang="es-PE" sz="675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7" name="Rectangle 2">
            <a:extLst>
              <a:ext uri="{FF2B5EF4-FFF2-40B4-BE49-F238E27FC236}">
                <a16:creationId xmlns:a16="http://schemas.microsoft.com/office/drawing/2014/main" id="{E44B0B43-B9BC-B289-6193-7390ABAEC4C7}"/>
              </a:ext>
            </a:extLst>
          </p:cNvPr>
          <p:cNvSpPr/>
          <p:nvPr/>
        </p:nvSpPr>
        <p:spPr>
          <a:xfrm>
            <a:off x="6188764" y="4344658"/>
            <a:ext cx="1447429" cy="64247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>
              <a:buClrTx/>
              <a:buFontTx/>
              <a:defRPr/>
            </a:pPr>
            <a:r>
              <a:rPr lang="es-ES" sz="675" kern="1200" dirty="0">
                <a:solidFill>
                  <a:schemeClr val="bg1"/>
                </a:solidFill>
                <a:latin typeface="Calibri" panose="020F0502020204030204"/>
              </a:rPr>
              <a:t>La arquitectura y los estándares asociados están bien definidos y cubren la mayor parte de las capacidades de analítica avanzada de datos</a:t>
            </a:r>
            <a:endParaRPr lang="es-ES" sz="675" kern="120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CBF07C16-9497-3141-473C-A918A6FC3363}"/>
              </a:ext>
            </a:extLst>
          </p:cNvPr>
          <p:cNvSpPr/>
          <p:nvPr/>
        </p:nvSpPr>
        <p:spPr>
          <a:xfrm>
            <a:off x="7778417" y="2640269"/>
            <a:ext cx="875159" cy="327402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s-PE" sz="825" dirty="0">
                <a:solidFill>
                  <a:schemeClr val="bg1"/>
                </a:solidFill>
                <a:latin typeface="Calibri" panose="020F0502020204030204"/>
              </a:rPr>
              <a:t>Modelo madurez final</a:t>
            </a:r>
            <a:endParaRPr lang="es-PE" sz="825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5CBA6876-E1C2-B847-646E-4BA9D300C35C}"/>
              </a:ext>
            </a:extLst>
          </p:cNvPr>
          <p:cNvSpPr txBox="1">
            <a:spLocks/>
          </p:cNvSpPr>
          <p:nvPr/>
        </p:nvSpPr>
        <p:spPr>
          <a:xfrm>
            <a:off x="2418478" y="201565"/>
            <a:ext cx="4002356" cy="329237"/>
          </a:xfrm>
          <a:prstGeom prst="rect">
            <a:avLst/>
          </a:prstGeom>
          <a:effectLst/>
        </p:spPr>
        <p:txBody>
          <a:bodyPr lIns="68580" tIns="34290" rIns="68580" bIns="3429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s-PE" sz="1500" b="1" noProof="1">
                <a:solidFill>
                  <a:srgbClr val="00FF9F"/>
                </a:solidFill>
                <a:latin typeface="IBM Plex Sans"/>
              </a:rPr>
              <a:t>NIVEL DE MADUREZ DE DATOS – DANPER</a:t>
            </a:r>
            <a:endParaRPr lang="es-PE" sz="1500" b="1" noProof="1">
              <a:solidFill>
                <a:srgbClr val="00FF9F"/>
              </a:solidFill>
              <a:latin typeface="IBM Plex Sans" panose="020B0503050203000203" pitchFamily="34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D2338E5-4E3A-88BD-2226-0C08420D6570}"/>
              </a:ext>
            </a:extLst>
          </p:cNvPr>
          <p:cNvSpPr/>
          <p:nvPr/>
        </p:nvSpPr>
        <p:spPr>
          <a:xfrm>
            <a:off x="7778416" y="1759350"/>
            <a:ext cx="875159" cy="225044"/>
          </a:xfrm>
          <a:prstGeom prst="rect">
            <a:avLst/>
          </a:prstGeom>
          <a:noFill/>
          <a:ln w="28575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es-PE" sz="900" dirty="0">
                <a:solidFill>
                  <a:schemeClr val="bg1"/>
                </a:solidFill>
                <a:latin typeface="Calibri" panose="020F0502020204030204"/>
                <a:ea typeface="Calibri"/>
                <a:cs typeface="Calibri"/>
              </a:rPr>
              <a:t>Nivel Logrado</a:t>
            </a: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7FA9E3CB-83AB-54FE-D9F9-B78DB06A72C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6506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858D219-F68F-3D6C-6FA0-92C5AC6B3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88928" cy="5143500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597AA234-52BA-7A68-1327-FA93C3C808DE}"/>
              </a:ext>
            </a:extLst>
          </p:cNvPr>
          <p:cNvSpPr/>
          <p:nvPr/>
        </p:nvSpPr>
        <p:spPr>
          <a:xfrm>
            <a:off x="7023717" y="4275378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>
              <a:buClrTx/>
              <a:defRPr/>
            </a:pPr>
            <a:r>
              <a:rPr lang="es-ES" sz="1800" dirty="0">
                <a:solidFill>
                  <a:schemeClr val="bg1"/>
                </a:solidFill>
                <a:latin typeface="Calibri" panose="020F0502020204030204"/>
              </a:rPr>
              <a:t>Objetivos</a:t>
            </a:r>
            <a:endParaRPr lang="es-PE" sz="180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3638439-EE3A-7E6E-CA59-A861DCE54FE1}"/>
              </a:ext>
            </a:extLst>
          </p:cNvPr>
          <p:cNvSpPr/>
          <p:nvPr/>
        </p:nvSpPr>
        <p:spPr>
          <a:xfrm>
            <a:off x="7023716" y="2242542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>
              <a:buClrTx/>
              <a:defRPr/>
            </a:pPr>
            <a:r>
              <a:rPr lang="es-ES" sz="1800" kern="1200" dirty="0">
                <a:solidFill>
                  <a:schemeClr val="bg1"/>
                </a:solidFill>
                <a:latin typeface="Calibri" panose="020F0502020204030204"/>
                <a:ea typeface="Calibri"/>
                <a:cs typeface="Calibri"/>
              </a:rPr>
              <a:t>Procesos y entregables</a:t>
            </a:r>
            <a:endParaRPr lang="es-PE" sz="1800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E1BE626-A405-78B0-26BE-38AC4C11B85D}"/>
              </a:ext>
            </a:extLst>
          </p:cNvPr>
          <p:cNvSpPr/>
          <p:nvPr/>
        </p:nvSpPr>
        <p:spPr>
          <a:xfrm>
            <a:off x="7023716" y="416700"/>
            <a:ext cx="1447429" cy="642479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>
              <a:buClrTx/>
              <a:defRPr/>
            </a:pPr>
            <a:r>
              <a:rPr lang="es-ES" kern="1200" dirty="0">
                <a:solidFill>
                  <a:schemeClr val="bg1"/>
                </a:solidFill>
                <a:latin typeface="Calibri" panose="020F0502020204030204"/>
                <a:ea typeface="Calibri"/>
                <a:cs typeface="Calibri"/>
              </a:rPr>
              <a:t>Fase de Implementación</a:t>
            </a:r>
            <a:endParaRPr lang="es-PE" kern="1200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192914E3-BECE-38C2-F63D-AF3A2EA88FE4}"/>
              </a:ext>
            </a:extLst>
          </p:cNvPr>
          <p:cNvCxnSpPr>
            <a:cxnSpLocks/>
          </p:cNvCxnSpPr>
          <p:nvPr/>
        </p:nvCxnSpPr>
        <p:spPr>
          <a:xfrm>
            <a:off x="3990109" y="1504603"/>
            <a:ext cx="5153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9FA816DC-0E9E-D32B-A0FA-1C51AE4A79A8}"/>
              </a:ext>
            </a:extLst>
          </p:cNvPr>
          <p:cNvCxnSpPr>
            <a:cxnSpLocks/>
          </p:cNvCxnSpPr>
          <p:nvPr/>
        </p:nvCxnSpPr>
        <p:spPr>
          <a:xfrm>
            <a:off x="3990109" y="4084320"/>
            <a:ext cx="5153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45354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FF8330-48D3-9856-3DC6-39A39D267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adroTexto 120">
            <a:extLst>
              <a:ext uri="{FF2B5EF4-FFF2-40B4-BE49-F238E27FC236}">
                <a16:creationId xmlns:a16="http://schemas.microsoft.com/office/drawing/2014/main" id="{401D3AAC-19EE-07D2-18E7-1C1CD641E6E4}"/>
              </a:ext>
            </a:extLst>
          </p:cNvPr>
          <p:cNvSpPr txBox="1"/>
          <p:nvPr/>
        </p:nvSpPr>
        <p:spPr>
          <a:xfrm>
            <a:off x="1690458" y="209376"/>
            <a:ext cx="7068559" cy="438582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/>
          <a:p>
            <a:pPr algn="r"/>
            <a:r>
              <a:rPr lang="es-ES" sz="2400">
                <a:solidFill>
                  <a:schemeClr val="bg1"/>
                </a:solidFill>
                <a:latin typeface="Blogger Sans"/>
              </a:rPr>
              <a:t>RECOMENDACIÓN ASIGNACIÓN ROLES</a:t>
            </a: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E6DEB05-9690-8D38-AA4B-D019CAE18C16}"/>
              </a:ext>
            </a:extLst>
          </p:cNvPr>
          <p:cNvSpPr/>
          <p:nvPr/>
        </p:nvSpPr>
        <p:spPr>
          <a:xfrm>
            <a:off x="165995" y="948906"/>
            <a:ext cx="8917620" cy="2989613"/>
          </a:xfrm>
          <a:prstGeom prst="rect">
            <a:avLst/>
          </a:prstGeom>
          <a:solidFill>
            <a:schemeClr val="bg1"/>
          </a:solidFill>
          <a:ln w="3175" cap="flat">
            <a:solidFill>
              <a:schemeClr val="bg1">
                <a:lumMod val="95000"/>
              </a:schemeClr>
            </a:solidFill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0184" tIns="40184" rIns="40184" bIns="40184" numCol="1" spcCol="38100" rtlCol="0" anchor="ctr">
            <a:spAutoFit/>
          </a:bodyPr>
          <a:lstStyle/>
          <a:p>
            <a:pPr algn="ctr" defTabSz="616148" hangingPunct="0">
              <a:buClrTx/>
            </a:pPr>
            <a:endParaRPr lang="es-PE" sz="2250">
              <a:solidFill>
                <a:srgbClr val="FFFFFF"/>
              </a:solidFill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3933E4F-C5D4-6C5B-8B83-D82B920C3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57" y="1043249"/>
            <a:ext cx="8676086" cy="2520375"/>
          </a:xfrm>
          <a:prstGeom prst="rect">
            <a:avLst/>
          </a:prstGeom>
        </p:spPr>
      </p:pic>
      <p:pic>
        <p:nvPicPr>
          <p:cNvPr id="6" name="object 3">
            <a:extLst>
              <a:ext uri="{FF2B5EF4-FFF2-40B4-BE49-F238E27FC236}">
                <a16:creationId xmlns:a16="http://schemas.microsoft.com/office/drawing/2014/main" id="{11539273-8319-EF5B-3FA3-0439CE76F80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  <p:sp>
        <p:nvSpPr>
          <p:cNvPr id="7" name="Google Shape;474;p79">
            <a:extLst>
              <a:ext uri="{FF2B5EF4-FFF2-40B4-BE49-F238E27FC236}">
                <a16:creationId xmlns:a16="http://schemas.microsoft.com/office/drawing/2014/main" id="{C632D245-A559-6DFD-78DF-CF855A9BC41E}"/>
              </a:ext>
            </a:extLst>
          </p:cNvPr>
          <p:cNvSpPr txBox="1"/>
          <p:nvPr/>
        </p:nvSpPr>
        <p:spPr>
          <a:xfrm>
            <a:off x="144101" y="3938520"/>
            <a:ext cx="5080635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dk1"/>
              </a:buClr>
              <a:buSzPts val="900"/>
            </a:pPr>
            <a:r>
              <a:rPr lang="en-US" sz="1200" b="1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GLOBAL DATA OWNER: PRINCIPALES ACTIVIDADES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APROBAR U OBSERVAR LA EJECUCIÓN DE INICIATIVAS DE DATOS.</a:t>
            </a: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ASEGURAR QUE LOS DATA OWNER UTILICEN LAS HERRAMIENTAS DE SEGUIMIENTO DE CALIDAD Y SEGURIDAD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048EB9-DADC-2CB5-C073-B4D5A9069D95}"/>
              </a:ext>
            </a:extLst>
          </p:cNvPr>
          <p:cNvSpPr txBox="1"/>
          <p:nvPr/>
        </p:nvSpPr>
        <p:spPr>
          <a:xfrm>
            <a:off x="6624043" y="4000376"/>
            <a:ext cx="4572000" cy="73866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s-419" sz="1050" b="1" dirty="0">
                <a:solidFill>
                  <a:srgbClr val="00FF9F"/>
                </a:solidFill>
                <a:latin typeface="Century Gothic"/>
                <a:sym typeface="Century Gothic"/>
              </a:rPr>
              <a:t>GLOBAL DATA OWNER </a:t>
            </a:r>
          </a:p>
          <a:p>
            <a:r>
              <a:rPr lang="es-419" sz="1050" b="1" dirty="0">
                <a:solidFill>
                  <a:srgbClr val="00FF9F"/>
                </a:solidFill>
                <a:latin typeface="Century Gothic"/>
                <a:sym typeface="Century Gothic"/>
              </a:rPr>
              <a:t>DEDICACIÓN MENSUAL</a:t>
            </a:r>
          </a:p>
          <a:p>
            <a:r>
              <a:rPr lang="es-419" sz="1050" b="1" dirty="0">
                <a:solidFill>
                  <a:srgbClr val="00FF9F"/>
                </a:solidFill>
                <a:latin typeface="Century Gothic"/>
                <a:sym typeface="Century Gothic"/>
              </a:rPr>
              <a:t>FASE INICIAL DE 3 HORAS</a:t>
            </a:r>
          </a:p>
          <a:p>
            <a:r>
              <a:rPr lang="es-419" sz="1050" b="1" dirty="0">
                <a:solidFill>
                  <a:srgbClr val="00FF9F"/>
                </a:solidFill>
                <a:latin typeface="Century Gothic"/>
                <a:sym typeface="Century Gothic"/>
              </a:rPr>
              <a:t>FASE DE ESTABILIZACIÓN DE 6 HORAS</a:t>
            </a:r>
            <a:endParaRPr lang="es-ES_tradnl" sz="1050" dirty="0"/>
          </a:p>
        </p:txBody>
      </p:sp>
    </p:spTree>
    <p:extLst>
      <p:ext uri="{BB962C8B-B14F-4D97-AF65-F5344CB8AC3E}">
        <p14:creationId xmlns:p14="http://schemas.microsoft.com/office/powerpoint/2010/main" val="1537767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471;p79">
            <a:extLst>
              <a:ext uri="{FF2B5EF4-FFF2-40B4-BE49-F238E27FC236}">
                <a16:creationId xmlns:a16="http://schemas.microsoft.com/office/drawing/2014/main" id="{394D88D2-5C09-6B96-8BA5-139DAD93705B}"/>
              </a:ext>
            </a:extLst>
          </p:cNvPr>
          <p:cNvCxnSpPr/>
          <p:nvPr/>
        </p:nvCxnSpPr>
        <p:spPr>
          <a:xfrm>
            <a:off x="207945" y="1124811"/>
            <a:ext cx="296100" cy="0"/>
          </a:xfrm>
          <a:prstGeom prst="straightConnector1">
            <a:avLst/>
          </a:prstGeom>
          <a:noFill/>
          <a:ln w="38100" cap="flat" cmpd="sng">
            <a:solidFill>
              <a:srgbClr val="18388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Google Shape;473;p79">
            <a:extLst>
              <a:ext uri="{FF2B5EF4-FFF2-40B4-BE49-F238E27FC236}">
                <a16:creationId xmlns:a16="http://schemas.microsoft.com/office/drawing/2014/main" id="{0AD65E4D-8887-51F2-FFD6-113D3A572318}"/>
              </a:ext>
            </a:extLst>
          </p:cNvPr>
          <p:cNvSpPr txBox="1"/>
          <p:nvPr/>
        </p:nvSpPr>
        <p:spPr>
          <a:xfrm>
            <a:off x="385763" y="724200"/>
            <a:ext cx="6118200" cy="290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690"/>
              </a:lnSpc>
              <a:buSzPts val="2100"/>
            </a:pPr>
            <a:r>
              <a:rPr lang="es-419" sz="1575" b="1" dirty="0">
                <a:solidFill>
                  <a:srgbClr val="00FF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Gobierno de datos: Roles Data Owner</a:t>
            </a:r>
            <a:endParaRPr sz="225" b="1" dirty="0">
              <a:solidFill>
                <a:srgbClr val="00FF9F"/>
              </a:solidFill>
            </a:endParaRPr>
          </a:p>
        </p:txBody>
      </p:sp>
      <p:sp>
        <p:nvSpPr>
          <p:cNvPr id="4" name="Google Shape;474;p79">
            <a:extLst>
              <a:ext uri="{FF2B5EF4-FFF2-40B4-BE49-F238E27FC236}">
                <a16:creationId xmlns:a16="http://schemas.microsoft.com/office/drawing/2014/main" id="{D90631A8-59DF-D48B-0E4E-1C070D75131F}"/>
              </a:ext>
            </a:extLst>
          </p:cNvPr>
          <p:cNvSpPr txBox="1"/>
          <p:nvPr/>
        </p:nvSpPr>
        <p:spPr>
          <a:xfrm>
            <a:off x="3190303" y="1215772"/>
            <a:ext cx="4613270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dk1"/>
              </a:buClr>
              <a:buSzPts val="900"/>
            </a:pPr>
            <a:r>
              <a:rPr lang="es-419" sz="1200" b="1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Fase de Transición:</a:t>
            </a:r>
            <a:endParaRPr sz="1200" b="1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GESTIONAR  CAPACITACIÓN EN GOBIERNO DE DATOS  TAMBIÉN AL EQUIPO DE DATA STEWARD.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APROBAR U OBSERVAR EL DOCUMENTO DE GESTION DE POLITICAS DE ACCESO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" name="Google Shape;475;p79">
            <a:extLst>
              <a:ext uri="{FF2B5EF4-FFF2-40B4-BE49-F238E27FC236}">
                <a16:creationId xmlns:a16="http://schemas.microsoft.com/office/drawing/2014/main" id="{656C201A-0D45-4970-2CF4-9EC5A7C9E6B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6575" y="1553664"/>
            <a:ext cx="2535263" cy="24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76;p79">
            <a:extLst>
              <a:ext uri="{FF2B5EF4-FFF2-40B4-BE49-F238E27FC236}">
                <a16:creationId xmlns:a16="http://schemas.microsoft.com/office/drawing/2014/main" id="{1E1F836F-257C-CB2F-BB89-7EEFD3D06813}"/>
              </a:ext>
            </a:extLst>
          </p:cNvPr>
          <p:cNvSpPr txBox="1"/>
          <p:nvPr/>
        </p:nvSpPr>
        <p:spPr>
          <a:xfrm>
            <a:off x="3190303" y="3090022"/>
            <a:ext cx="4479491" cy="167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dk1"/>
              </a:buClr>
              <a:buSzPts val="900"/>
            </a:pPr>
            <a:r>
              <a:rPr lang="es-419" sz="1200" b="1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Fase de estabilización:</a:t>
            </a:r>
            <a:endParaRPr sz="1200" b="1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GARANTIZAR LA CALIDAD DE LA INFORMACIÓN DE SUS DOMINIOS DE DATOS.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GESTIONAR EL CORRECTO ACCESO Y USO DE LOS DATOS.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IMPLEMENTAR POLÍTICAS DE GOBIERNO DE DATOS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COMUNICAR A LOS USUARIOS DE DATOS IMPLEMENTACIONES Y MEJORAS EN GOBIERNO DE DATOS</a:t>
            </a:r>
            <a:r>
              <a:rPr lang="es-419" sz="9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	</a:t>
            </a:r>
            <a:endParaRPr sz="9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7" name="object 3">
            <a:extLst>
              <a:ext uri="{FF2B5EF4-FFF2-40B4-BE49-F238E27FC236}">
                <a16:creationId xmlns:a16="http://schemas.microsoft.com/office/drawing/2014/main" id="{D7939132-F6BE-096C-C5E1-6A7832D6186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47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95C5D3-E401-DD2E-CD47-A44C21253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471;p79">
            <a:extLst>
              <a:ext uri="{FF2B5EF4-FFF2-40B4-BE49-F238E27FC236}">
                <a16:creationId xmlns:a16="http://schemas.microsoft.com/office/drawing/2014/main" id="{B3C4D08A-10FD-6B16-8613-4541BFC941BF}"/>
              </a:ext>
            </a:extLst>
          </p:cNvPr>
          <p:cNvCxnSpPr/>
          <p:nvPr/>
        </p:nvCxnSpPr>
        <p:spPr>
          <a:xfrm>
            <a:off x="207945" y="1124811"/>
            <a:ext cx="296100" cy="0"/>
          </a:xfrm>
          <a:prstGeom prst="straightConnector1">
            <a:avLst/>
          </a:prstGeom>
          <a:noFill/>
          <a:ln w="38100" cap="flat" cmpd="sng">
            <a:solidFill>
              <a:srgbClr val="18388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Google Shape;473;p79">
            <a:extLst>
              <a:ext uri="{FF2B5EF4-FFF2-40B4-BE49-F238E27FC236}">
                <a16:creationId xmlns:a16="http://schemas.microsoft.com/office/drawing/2014/main" id="{14956A18-A213-8B57-8EA9-1034406A25DC}"/>
              </a:ext>
            </a:extLst>
          </p:cNvPr>
          <p:cNvSpPr txBox="1"/>
          <p:nvPr/>
        </p:nvSpPr>
        <p:spPr>
          <a:xfrm>
            <a:off x="385763" y="724200"/>
            <a:ext cx="6118200" cy="290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690"/>
              </a:lnSpc>
              <a:buSzPts val="2100"/>
            </a:pPr>
            <a:r>
              <a:rPr lang="es-419" sz="1575" b="1">
                <a:solidFill>
                  <a:srgbClr val="00FF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Gobierno de datos: Roles Data Steward</a:t>
            </a:r>
            <a:endParaRPr sz="225" b="1">
              <a:solidFill>
                <a:srgbClr val="00FF9F"/>
              </a:solidFill>
            </a:endParaRPr>
          </a:p>
        </p:txBody>
      </p:sp>
      <p:pic>
        <p:nvPicPr>
          <p:cNvPr id="7" name="Google Shape;487;p80">
            <a:extLst>
              <a:ext uri="{FF2B5EF4-FFF2-40B4-BE49-F238E27FC236}">
                <a16:creationId xmlns:a16="http://schemas.microsoft.com/office/drawing/2014/main" id="{F7B90177-2156-458C-A4BE-9629D3145B1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7945" y="1941451"/>
            <a:ext cx="1889944" cy="18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485;p80">
            <a:extLst>
              <a:ext uri="{FF2B5EF4-FFF2-40B4-BE49-F238E27FC236}">
                <a16:creationId xmlns:a16="http://schemas.microsoft.com/office/drawing/2014/main" id="{FE995D47-7A9F-E027-3D0D-1DF8B0358975}"/>
              </a:ext>
            </a:extLst>
          </p:cNvPr>
          <p:cNvSpPr txBox="1"/>
          <p:nvPr/>
        </p:nvSpPr>
        <p:spPr>
          <a:xfrm>
            <a:off x="2546068" y="1539109"/>
            <a:ext cx="5641969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bg1"/>
              </a:buClr>
              <a:buSzPts val="900"/>
            </a:pPr>
            <a:r>
              <a:rPr lang="es-419" sz="12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Fase de Transición:</a:t>
            </a:r>
            <a:endParaRPr sz="12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GESTIONAR  CAPACITACIÓN EN GOBIERNO DE DATOS  TAMBIÉN AL EQUIPO INTERNO.</a:t>
            </a:r>
            <a:endParaRPr sz="120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APROBAR U OBSERVAR EL DOCUMENTO DE INICIATIVA Y TAXONOMÍA</a:t>
            </a:r>
            <a:endParaRPr sz="120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algn="just">
              <a:lnSpc>
                <a:spcPct val="115000"/>
              </a:lnSpc>
            </a:pPr>
            <a:endParaRPr sz="825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" name="Google Shape;486;p80">
            <a:extLst>
              <a:ext uri="{FF2B5EF4-FFF2-40B4-BE49-F238E27FC236}">
                <a16:creationId xmlns:a16="http://schemas.microsoft.com/office/drawing/2014/main" id="{D0FD470A-8985-4FBB-380E-785A92C4C62E}"/>
              </a:ext>
            </a:extLst>
          </p:cNvPr>
          <p:cNvSpPr txBox="1"/>
          <p:nvPr/>
        </p:nvSpPr>
        <p:spPr>
          <a:xfrm>
            <a:off x="2546068" y="2882026"/>
            <a:ext cx="5641968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bg1"/>
              </a:buClr>
              <a:buSzPts val="900"/>
            </a:pPr>
            <a:r>
              <a:rPr lang="es-419" sz="1200" b="1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Fase de estabilización:</a:t>
            </a:r>
            <a:endParaRPr sz="1200" b="1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GESTIONAR LA CALIDAD DE DATOS DE LAS IMPLEMENTACIONES E INICIATIVAS.</a:t>
            </a:r>
            <a:endParaRPr sz="1200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GESTIONAR LA IMPLEMENTACIÓN DE NUEVAS INICIATIVAS O MEJORAS CUYO OBJETIVO SEA CORREGIR DATOS INCORRECTOS O INCONSISTENTES.</a:t>
            </a:r>
            <a:endParaRPr sz="1200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COORDINAR CON EL DATA OWNER PARA LA GESTIÓN DE ACCESO A LA INFORMACIÓN QUE SEA REQUERIDA POR OTROS USUARIOS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" name="object 3">
            <a:extLst>
              <a:ext uri="{FF2B5EF4-FFF2-40B4-BE49-F238E27FC236}">
                <a16:creationId xmlns:a16="http://schemas.microsoft.com/office/drawing/2014/main" id="{D3F100E7-45ED-A3F8-C7C5-BA7A3FD4E949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00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E0F875-6337-3F85-57E7-1882D0711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471;p79">
            <a:extLst>
              <a:ext uri="{FF2B5EF4-FFF2-40B4-BE49-F238E27FC236}">
                <a16:creationId xmlns:a16="http://schemas.microsoft.com/office/drawing/2014/main" id="{11E7931F-AA20-C0C6-ACAA-AF701CED5118}"/>
              </a:ext>
            </a:extLst>
          </p:cNvPr>
          <p:cNvCxnSpPr/>
          <p:nvPr/>
        </p:nvCxnSpPr>
        <p:spPr>
          <a:xfrm>
            <a:off x="207945" y="1124811"/>
            <a:ext cx="296100" cy="0"/>
          </a:xfrm>
          <a:prstGeom prst="straightConnector1">
            <a:avLst/>
          </a:prstGeom>
          <a:noFill/>
          <a:ln w="38100" cap="flat" cmpd="sng">
            <a:solidFill>
              <a:srgbClr val="18388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Google Shape;473;p79">
            <a:extLst>
              <a:ext uri="{FF2B5EF4-FFF2-40B4-BE49-F238E27FC236}">
                <a16:creationId xmlns:a16="http://schemas.microsoft.com/office/drawing/2014/main" id="{B3D4914F-F46F-AC0C-8CFD-8B1228E9119E}"/>
              </a:ext>
            </a:extLst>
          </p:cNvPr>
          <p:cNvSpPr txBox="1"/>
          <p:nvPr/>
        </p:nvSpPr>
        <p:spPr>
          <a:xfrm>
            <a:off x="385763" y="724200"/>
            <a:ext cx="6118200" cy="290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690"/>
              </a:lnSpc>
              <a:buSzPts val="2100"/>
            </a:pPr>
            <a:r>
              <a:rPr lang="es-419" sz="1575" b="1" dirty="0">
                <a:solidFill>
                  <a:srgbClr val="00FF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Gobierno de datos: Roles Technical Data Steward</a:t>
            </a:r>
            <a:endParaRPr sz="225" b="1" dirty="0">
              <a:solidFill>
                <a:srgbClr val="00FF9F"/>
              </a:solidFill>
            </a:endParaRPr>
          </a:p>
        </p:txBody>
      </p:sp>
      <p:pic>
        <p:nvPicPr>
          <p:cNvPr id="4" name="Google Shape;497;p81" title="Captura de pantalla 2025-03-26 a la(s) 9.07.04 a. m..png">
            <a:extLst>
              <a:ext uri="{FF2B5EF4-FFF2-40B4-BE49-F238E27FC236}">
                <a16:creationId xmlns:a16="http://schemas.microsoft.com/office/drawing/2014/main" id="{886E1AB5-196D-3C75-AC00-679D71CC43C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6336" y="1920718"/>
            <a:ext cx="2176701" cy="209797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496;p81">
            <a:extLst>
              <a:ext uri="{FF2B5EF4-FFF2-40B4-BE49-F238E27FC236}">
                <a16:creationId xmlns:a16="http://schemas.microsoft.com/office/drawing/2014/main" id="{89E091F8-6856-8360-5576-1BBDB23839AC}"/>
              </a:ext>
            </a:extLst>
          </p:cNvPr>
          <p:cNvSpPr txBox="1"/>
          <p:nvPr/>
        </p:nvSpPr>
        <p:spPr>
          <a:xfrm>
            <a:off x="3065319" y="1562963"/>
            <a:ext cx="5174672" cy="201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706" tIns="12863" rIns="25706" bIns="12863" anchor="t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bg1"/>
              </a:buClr>
              <a:buSzPts val="900"/>
            </a:pPr>
            <a:r>
              <a:rPr lang="es-419" sz="1200" b="1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ACTIVIDADES</a:t>
            </a:r>
            <a:endParaRPr sz="1200" b="1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DISEÑO TÉCNICO Y SUPERVISIÓN DE REGLAS DE CALIDAD, ACCESIBILIDAD Y CONSISTENCIA DE LINAJE DE DATOS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MONITOREO Y RESOLUCIÓN DE PROBLEMAS RELACIONADOS CON LOS DATOS, COMO INCONSISTENCIAS, ERRORES O FALTA DE INTEGRIDAD QUE PUEDAN AFECTAR A LA TOMA DE DECISIONES EN DANPER.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EJECUTAR Y SUPERVISAR EL CUMPLIMIENTO DE LAS POLÍTICAS DE ACCESIBILIDAD A LOS DATOS.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PARTICIPAR EN LA CAPACITACIÓN A DATA STEWARDS Y USUARIOS FINALES PARA QUE COMPRENDAN CÓMO UTILIZAR LAS HERRAMIENTAS DE DATOS 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342900" indent="-223838" algn="just">
              <a:lnSpc>
                <a:spcPct val="115000"/>
              </a:lnSpc>
              <a:buClr>
                <a:schemeClr val="bg1"/>
              </a:buClr>
              <a:buSzPts val="1100"/>
              <a:buFont typeface="Poppins Light"/>
              <a:buAutoNum type="arabicPeriod"/>
            </a:pPr>
            <a:r>
              <a:rPr lang="es-419" sz="12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PARTICIPAR EN LA FASE DE MEJORA CONTINUA COMO POR EJEMPLO INICIATIVAS ADICIONALES QUE SE VAYAN PRIORIZANDO.</a:t>
            </a:r>
            <a:endParaRPr sz="1200" dirty="0">
              <a:solidFill>
                <a:schemeClr val="bg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37AFA445-31DC-4950-27C0-DB2535F72F8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47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02301" y="434337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557697" y="702909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15" name="Google Shape;398;p59">
            <a:extLst>
              <a:ext uri="{FF2B5EF4-FFF2-40B4-BE49-F238E27FC236}">
                <a16:creationId xmlns:a16="http://schemas.microsoft.com/office/drawing/2014/main" id="{F7CD8E07-A127-4292-8C8B-C20074D6B4F2}"/>
              </a:ext>
            </a:extLst>
          </p:cNvPr>
          <p:cNvSpPr/>
          <p:nvPr/>
        </p:nvSpPr>
        <p:spPr>
          <a:xfrm>
            <a:off x="4137285" y="1593892"/>
            <a:ext cx="4538756" cy="2644658"/>
          </a:xfrm>
          <a:prstGeom prst="roundRect">
            <a:avLst>
              <a:gd name="adj" fmla="val 6272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400;p59">
            <a:extLst>
              <a:ext uri="{FF2B5EF4-FFF2-40B4-BE49-F238E27FC236}">
                <a16:creationId xmlns:a16="http://schemas.microsoft.com/office/drawing/2014/main" id="{5625E823-F67A-4D2A-8A0E-2468C2C2B3B1}"/>
              </a:ext>
            </a:extLst>
          </p:cNvPr>
          <p:cNvSpPr/>
          <p:nvPr/>
        </p:nvSpPr>
        <p:spPr>
          <a:xfrm>
            <a:off x="4468879" y="3221361"/>
            <a:ext cx="1202100" cy="627300"/>
          </a:xfrm>
          <a:prstGeom prst="roundRect">
            <a:avLst>
              <a:gd name="adj" fmla="val 16667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1100" b="1">
                <a:solidFill>
                  <a:schemeClr val="bg1"/>
                </a:solidFill>
                <a:latin typeface="+mn-lt"/>
                <a:ea typeface="+mn-ea"/>
                <a:cs typeface="+mn-cs"/>
                <a:sym typeface="Avenir"/>
              </a:rPr>
              <a:t>Data</a:t>
            </a:r>
            <a:br>
              <a:rPr lang="es-419" sz="1100" b="1">
                <a:solidFill>
                  <a:schemeClr val="bg1"/>
                </a:solidFill>
                <a:latin typeface="+mn-lt"/>
                <a:ea typeface="+mn-ea"/>
                <a:cs typeface="+mn-cs"/>
                <a:sym typeface="Avenir"/>
              </a:rPr>
            </a:br>
            <a:r>
              <a:rPr lang="es-419" sz="1100" b="1">
                <a:solidFill>
                  <a:schemeClr val="bg1"/>
                </a:solidFill>
                <a:latin typeface="+mn-lt"/>
                <a:ea typeface="+mn-ea"/>
                <a:cs typeface="+mn-cs"/>
                <a:sym typeface="Avenir"/>
              </a:rPr>
              <a:t>  Owner</a:t>
            </a:r>
            <a:endParaRPr sz="1100" b="1">
              <a:solidFill>
                <a:schemeClr val="bg1"/>
              </a:solidFill>
              <a:latin typeface="+mn-lt"/>
              <a:ea typeface="+mn-ea"/>
              <a:cs typeface="+mn-cs"/>
              <a:sym typeface="Avenir"/>
            </a:endParaRPr>
          </a:p>
        </p:txBody>
      </p:sp>
      <p:sp>
        <p:nvSpPr>
          <p:cNvPr id="17" name="Google Shape;401;p59">
            <a:extLst>
              <a:ext uri="{FF2B5EF4-FFF2-40B4-BE49-F238E27FC236}">
                <a16:creationId xmlns:a16="http://schemas.microsoft.com/office/drawing/2014/main" id="{A247280C-A628-409C-80E7-0EA449F3F6BA}"/>
              </a:ext>
            </a:extLst>
          </p:cNvPr>
          <p:cNvSpPr/>
          <p:nvPr/>
        </p:nvSpPr>
        <p:spPr>
          <a:xfrm>
            <a:off x="4467679" y="2035480"/>
            <a:ext cx="1203300" cy="627300"/>
          </a:xfrm>
          <a:prstGeom prst="roundRect">
            <a:avLst>
              <a:gd name="adj" fmla="val 16667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1100" b="1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venir"/>
              </a:rPr>
              <a:t>Data Steward</a:t>
            </a:r>
            <a:endParaRPr sz="1100" b="1" dirty="0">
              <a:solidFill>
                <a:schemeClr val="bg1"/>
              </a:solidFill>
              <a:latin typeface="+mn-lt"/>
              <a:ea typeface="+mn-ea"/>
              <a:cs typeface="+mn-cs"/>
              <a:sym typeface="Avenir"/>
            </a:endParaRPr>
          </a:p>
        </p:txBody>
      </p:sp>
      <p:sp>
        <p:nvSpPr>
          <p:cNvPr id="24" name="Google Shape;407;p59">
            <a:extLst>
              <a:ext uri="{FF2B5EF4-FFF2-40B4-BE49-F238E27FC236}">
                <a16:creationId xmlns:a16="http://schemas.microsoft.com/office/drawing/2014/main" id="{E500DAAD-433A-494F-BEE4-75423B1B08FB}"/>
              </a:ext>
            </a:extLst>
          </p:cNvPr>
          <p:cNvSpPr/>
          <p:nvPr/>
        </p:nvSpPr>
        <p:spPr>
          <a:xfrm>
            <a:off x="732496" y="1726389"/>
            <a:ext cx="2585400" cy="2056800"/>
          </a:xfrm>
          <a:prstGeom prst="triangle">
            <a:avLst>
              <a:gd name="adj" fmla="val 50000"/>
            </a:avLst>
          </a:prstGeom>
          <a:solidFill>
            <a:srgbClr val="FFFFFF">
              <a:alpha val="2509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6" name="Google Shape;408;p59">
            <a:extLst>
              <a:ext uri="{FF2B5EF4-FFF2-40B4-BE49-F238E27FC236}">
                <a16:creationId xmlns:a16="http://schemas.microsoft.com/office/drawing/2014/main" id="{A8059C4F-AF63-4CD8-AF19-35DD393C9C70}"/>
              </a:ext>
            </a:extLst>
          </p:cNvPr>
          <p:cNvSpPr txBox="1"/>
          <p:nvPr/>
        </p:nvSpPr>
        <p:spPr>
          <a:xfrm>
            <a:off x="1307611" y="2824807"/>
            <a:ext cx="1435500" cy="8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  <a:sym typeface="Roboto"/>
              </a:rPr>
              <a:t>Gobierno y Calidad de Datos</a:t>
            </a:r>
            <a:endParaRPr sz="100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</p:txBody>
      </p:sp>
      <p:sp>
        <p:nvSpPr>
          <p:cNvPr id="29" name="Google Shape;410;p59">
            <a:extLst>
              <a:ext uri="{FF2B5EF4-FFF2-40B4-BE49-F238E27FC236}">
                <a16:creationId xmlns:a16="http://schemas.microsoft.com/office/drawing/2014/main" id="{5985478A-B5B7-4212-BBAD-0568DCD268EF}"/>
              </a:ext>
            </a:extLst>
          </p:cNvPr>
          <p:cNvSpPr/>
          <p:nvPr/>
        </p:nvSpPr>
        <p:spPr>
          <a:xfrm rot="10800000">
            <a:off x="1157367" y="3900409"/>
            <a:ext cx="1731848" cy="129062"/>
          </a:xfrm>
          <a:prstGeom prst="rightArrow">
            <a:avLst>
              <a:gd name="adj1" fmla="val 25514"/>
              <a:gd name="adj2" fmla="val 6432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411;p59">
            <a:extLst>
              <a:ext uri="{FF2B5EF4-FFF2-40B4-BE49-F238E27FC236}">
                <a16:creationId xmlns:a16="http://schemas.microsoft.com/office/drawing/2014/main" id="{3363A7A3-AECA-4A81-AFD3-4741B367E079}"/>
              </a:ext>
            </a:extLst>
          </p:cNvPr>
          <p:cNvSpPr txBox="1"/>
          <p:nvPr/>
        </p:nvSpPr>
        <p:spPr>
          <a:xfrm rot="620">
            <a:off x="1233393" y="3937050"/>
            <a:ext cx="1654253" cy="30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  <a:sym typeface="Roboto"/>
              </a:rPr>
              <a:t>Tecnología</a:t>
            </a:r>
            <a:endParaRPr sz="100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</p:txBody>
      </p:sp>
      <p:sp>
        <p:nvSpPr>
          <p:cNvPr id="31" name="Google Shape;412;p59">
            <a:extLst>
              <a:ext uri="{FF2B5EF4-FFF2-40B4-BE49-F238E27FC236}">
                <a16:creationId xmlns:a16="http://schemas.microsoft.com/office/drawing/2014/main" id="{8E3835BD-77F0-4487-A7A7-A2B788A2836D}"/>
              </a:ext>
            </a:extLst>
          </p:cNvPr>
          <p:cNvSpPr/>
          <p:nvPr/>
        </p:nvSpPr>
        <p:spPr>
          <a:xfrm>
            <a:off x="3032236" y="3472373"/>
            <a:ext cx="562261" cy="582013"/>
          </a:xfrm>
          <a:prstGeom prst="ellipse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cs typeface="Roboto Medium"/>
                <a:sym typeface="Roboto Medium"/>
              </a:rPr>
              <a:t>02</a:t>
            </a:r>
            <a:endParaRPr sz="120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" name="Google Shape;414;p59">
            <a:extLst>
              <a:ext uri="{FF2B5EF4-FFF2-40B4-BE49-F238E27FC236}">
                <a16:creationId xmlns:a16="http://schemas.microsoft.com/office/drawing/2014/main" id="{27F6BAAE-2D02-4A05-BA32-C2238C504D4E}"/>
              </a:ext>
            </a:extLst>
          </p:cNvPr>
          <p:cNvSpPr/>
          <p:nvPr/>
        </p:nvSpPr>
        <p:spPr>
          <a:xfrm rot="18239483">
            <a:off x="395544" y="2586659"/>
            <a:ext cx="1677263" cy="124658"/>
          </a:xfrm>
          <a:prstGeom prst="rightArrow">
            <a:avLst>
              <a:gd name="adj1" fmla="val 25514"/>
              <a:gd name="adj2" fmla="val 6432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15;p59">
            <a:extLst>
              <a:ext uri="{FF2B5EF4-FFF2-40B4-BE49-F238E27FC236}">
                <a16:creationId xmlns:a16="http://schemas.microsoft.com/office/drawing/2014/main" id="{17C27190-C40B-41AE-8800-0C91594B4898}"/>
              </a:ext>
            </a:extLst>
          </p:cNvPr>
          <p:cNvSpPr txBox="1"/>
          <p:nvPr/>
        </p:nvSpPr>
        <p:spPr>
          <a:xfrm rot="18234984">
            <a:off x="210316" y="2424801"/>
            <a:ext cx="1712620" cy="29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  <a:sym typeface="Roboto"/>
              </a:rPr>
              <a:t>Procesos</a:t>
            </a:r>
            <a:endParaRPr sz="100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</p:txBody>
      </p:sp>
      <p:sp>
        <p:nvSpPr>
          <p:cNvPr id="39" name="Google Shape;416;p59">
            <a:extLst>
              <a:ext uri="{FF2B5EF4-FFF2-40B4-BE49-F238E27FC236}">
                <a16:creationId xmlns:a16="http://schemas.microsoft.com/office/drawing/2014/main" id="{D1922BCC-065E-4B35-B64A-76D4176AA050}"/>
              </a:ext>
            </a:extLst>
          </p:cNvPr>
          <p:cNvSpPr/>
          <p:nvPr/>
        </p:nvSpPr>
        <p:spPr>
          <a:xfrm>
            <a:off x="520813" y="3472373"/>
            <a:ext cx="562261" cy="582013"/>
          </a:xfrm>
          <a:prstGeom prst="ellipse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cs typeface="Roboto Medium"/>
                <a:sym typeface="Roboto Medium"/>
              </a:rPr>
              <a:t>03</a:t>
            </a:r>
            <a:endParaRPr sz="120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1" name="Google Shape;418;p59">
            <a:extLst>
              <a:ext uri="{FF2B5EF4-FFF2-40B4-BE49-F238E27FC236}">
                <a16:creationId xmlns:a16="http://schemas.microsoft.com/office/drawing/2014/main" id="{AFDE662E-CCCC-45A1-8746-2726E72FD5FF}"/>
              </a:ext>
            </a:extLst>
          </p:cNvPr>
          <p:cNvSpPr/>
          <p:nvPr/>
        </p:nvSpPr>
        <p:spPr>
          <a:xfrm rot="3420919">
            <a:off x="2002590" y="2589749"/>
            <a:ext cx="1627695" cy="124750"/>
          </a:xfrm>
          <a:prstGeom prst="rightArrow">
            <a:avLst>
              <a:gd name="adj1" fmla="val 25514"/>
              <a:gd name="adj2" fmla="val 6432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19;p59">
            <a:extLst>
              <a:ext uri="{FF2B5EF4-FFF2-40B4-BE49-F238E27FC236}">
                <a16:creationId xmlns:a16="http://schemas.microsoft.com/office/drawing/2014/main" id="{44129451-B79A-4512-B9CE-5403120A74C3}"/>
              </a:ext>
            </a:extLst>
          </p:cNvPr>
          <p:cNvSpPr/>
          <p:nvPr/>
        </p:nvSpPr>
        <p:spPr>
          <a:xfrm>
            <a:off x="1744939" y="1453468"/>
            <a:ext cx="562261" cy="582012"/>
          </a:xfrm>
          <a:prstGeom prst="ellipse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cs typeface="Roboto Medium"/>
                <a:sym typeface="Roboto Medium"/>
              </a:rPr>
              <a:t>01</a:t>
            </a:r>
            <a:endParaRPr sz="120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20;p59">
            <a:extLst>
              <a:ext uri="{FF2B5EF4-FFF2-40B4-BE49-F238E27FC236}">
                <a16:creationId xmlns:a16="http://schemas.microsoft.com/office/drawing/2014/main" id="{440EB244-DAB1-4233-9139-1163A4B276F5}"/>
              </a:ext>
            </a:extLst>
          </p:cNvPr>
          <p:cNvSpPr txBox="1"/>
          <p:nvPr/>
        </p:nvSpPr>
        <p:spPr>
          <a:xfrm rot="3420634">
            <a:off x="2259758" y="2493636"/>
            <a:ext cx="1472191" cy="29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lnSpc>
                <a:spcPct val="115000"/>
              </a:lnSpc>
              <a:defRPr sz="10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</a:lstStyle>
          <a:p>
            <a:r>
              <a:rPr lang="es-419" dirty="0">
                <a:sym typeface="Roboto"/>
              </a:rPr>
              <a:t>Personas</a:t>
            </a:r>
            <a:endParaRPr dirty="0"/>
          </a:p>
        </p:txBody>
      </p:sp>
      <p:sp>
        <p:nvSpPr>
          <p:cNvPr id="44" name="Google Shape;421;p59">
            <a:extLst>
              <a:ext uri="{FF2B5EF4-FFF2-40B4-BE49-F238E27FC236}">
                <a16:creationId xmlns:a16="http://schemas.microsoft.com/office/drawing/2014/main" id="{7872B848-807B-4893-B343-DE4359ED78F2}"/>
              </a:ext>
            </a:extLst>
          </p:cNvPr>
          <p:cNvSpPr/>
          <p:nvPr/>
        </p:nvSpPr>
        <p:spPr>
          <a:xfrm>
            <a:off x="3663001" y="2349130"/>
            <a:ext cx="267300" cy="812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9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" name="Google Shape;405;p59">
            <a:extLst>
              <a:ext uri="{FF2B5EF4-FFF2-40B4-BE49-F238E27FC236}">
                <a16:creationId xmlns:a16="http://schemas.microsoft.com/office/drawing/2014/main" id="{DAC2B5C8-DA18-4CC6-8C41-CDA3017B3B44}"/>
              </a:ext>
            </a:extLst>
          </p:cNvPr>
          <p:cNvSpPr txBox="1"/>
          <p:nvPr/>
        </p:nvSpPr>
        <p:spPr>
          <a:xfrm>
            <a:off x="6054827" y="1745622"/>
            <a:ext cx="2477424" cy="120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algn="just">
              <a:buSzPts val="800"/>
            </a:pPr>
            <a:r>
              <a:rPr lang="es-419" sz="95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Asegura la definición y calidad de datos su área de conocimiento (Dominio). Define políticas de acceso y propicia acciones para mejorar los datos. Genera nuevos casos de uso impactantes. Determina la usabilidad del dato y su mantenimiento.</a:t>
            </a:r>
            <a:endParaRPr sz="95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</p:txBody>
      </p:sp>
      <p:sp>
        <p:nvSpPr>
          <p:cNvPr id="46" name="Google Shape;403;p59">
            <a:extLst>
              <a:ext uri="{FF2B5EF4-FFF2-40B4-BE49-F238E27FC236}">
                <a16:creationId xmlns:a16="http://schemas.microsoft.com/office/drawing/2014/main" id="{92B09099-BFEB-43C0-8AD6-6C21DF88086C}"/>
              </a:ext>
            </a:extLst>
          </p:cNvPr>
          <p:cNvSpPr txBox="1"/>
          <p:nvPr/>
        </p:nvSpPr>
        <p:spPr>
          <a:xfrm>
            <a:off x="6056026" y="2932128"/>
            <a:ext cx="2477424" cy="120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just">
              <a:buSzPts val="800"/>
              <a:buFont typeface="Arial"/>
              <a:buNone/>
            </a:pPr>
            <a:r>
              <a:rPr lang="es-419" sz="95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Realiza las definiciones de los datos y responsabilidad de su mantenimiento. Otorga acceso, asegura la usabilidad y la calidad de los datos a nivel operativo e implementa mejoras. Escala los problemas cuando no tiene la autoridad para tomar decisiones</a:t>
            </a:r>
            <a:endParaRPr sz="95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56572CD9-E776-49C9-9389-CE123D14066A}"/>
              </a:ext>
            </a:extLst>
          </p:cNvPr>
          <p:cNvCxnSpPr>
            <a:cxnSpLocks/>
            <a:stCxn id="17" idx="3"/>
            <a:endCxn id="45" idx="1"/>
          </p:cNvCxnSpPr>
          <p:nvPr/>
        </p:nvCxnSpPr>
        <p:spPr>
          <a:xfrm>
            <a:off x="5670979" y="2349130"/>
            <a:ext cx="383848" cy="489"/>
          </a:xfrm>
          <a:prstGeom prst="straightConnector1">
            <a:avLst/>
          </a:prstGeom>
          <a:ln w="1905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504FE886-E39E-4333-BBAD-44A596A79F8E}"/>
              </a:ext>
            </a:extLst>
          </p:cNvPr>
          <p:cNvCxnSpPr>
            <a:cxnSpLocks/>
            <a:stCxn id="16" idx="3"/>
            <a:endCxn id="46" idx="1"/>
          </p:cNvCxnSpPr>
          <p:nvPr/>
        </p:nvCxnSpPr>
        <p:spPr>
          <a:xfrm>
            <a:off x="5670979" y="3535011"/>
            <a:ext cx="385047" cy="1114"/>
          </a:xfrm>
          <a:prstGeom prst="straightConnector1">
            <a:avLst/>
          </a:prstGeom>
          <a:ln w="1905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82167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646659"/>
            <a:ext cx="2761379" cy="2792958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1708384"/>
            <a:ext cx="2498499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Definición única del dato, </a:t>
            </a: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promoviendo el conocimiento del dato.</a:t>
            </a:r>
            <a:endParaRPr sz="900" b="1" i="0" strike="noStrike" cap="none" dirty="0">
              <a:solidFill>
                <a:schemeClr val="bg1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" name="Google Shape;445;p60">
            <a:extLst>
              <a:ext uri="{FF2B5EF4-FFF2-40B4-BE49-F238E27FC236}">
                <a16:creationId xmlns:a16="http://schemas.microsoft.com/office/drawing/2014/main" id="{5B75C0A3-39DB-4A61-A30D-61A9BEF05CD2}"/>
              </a:ext>
            </a:extLst>
          </p:cNvPr>
          <p:cNvSpPr txBox="1"/>
          <p:nvPr/>
        </p:nvSpPr>
        <p:spPr>
          <a:xfrm>
            <a:off x="5992514" y="3407360"/>
            <a:ext cx="2470306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i="0" strike="noStrike" cap="none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Para una toma de decisiones basada en </a:t>
            </a:r>
            <a:r>
              <a:rPr lang="es-419" sz="900" b="1" i="0" strike="noStrike" cap="none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datos robustos </a:t>
            </a:r>
            <a:endParaRPr sz="900" b="1" i="0" strike="noStrike" cap="none" dirty="0">
              <a:solidFill>
                <a:schemeClr val="bg1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448;p60">
            <a:extLst>
              <a:ext uri="{FF2B5EF4-FFF2-40B4-BE49-F238E27FC236}">
                <a16:creationId xmlns:a16="http://schemas.microsoft.com/office/drawing/2014/main" id="{F4A58BAD-4B12-40C5-AF5C-7A62F3CDA268}"/>
              </a:ext>
            </a:extLst>
          </p:cNvPr>
          <p:cNvSpPr txBox="1"/>
          <p:nvPr/>
        </p:nvSpPr>
        <p:spPr>
          <a:xfrm>
            <a:off x="5994025" y="2239330"/>
            <a:ext cx="2498499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Define y establece la </a:t>
            </a: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usabilidad</a:t>
            </a: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 del dato, como acciones para su </a:t>
            </a: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mantenimiento</a:t>
            </a: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 en el tiempo.</a:t>
            </a:r>
            <a:r>
              <a:rPr lang="es-419" sz="900" i="0" strike="noStrike" cap="none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 </a:t>
            </a:r>
            <a:endParaRPr sz="900" i="0" strike="noStrike" cap="none" dirty="0">
              <a:solidFill>
                <a:schemeClr val="bg1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59" name="Google Shape;449;p60">
            <a:extLst>
              <a:ext uri="{FF2B5EF4-FFF2-40B4-BE49-F238E27FC236}">
                <a16:creationId xmlns:a16="http://schemas.microsoft.com/office/drawing/2014/main" id="{ED5BC371-B001-4301-9CD4-C598AF672D96}"/>
              </a:ext>
            </a:extLst>
          </p:cNvPr>
          <p:cNvSpPr txBox="1"/>
          <p:nvPr/>
        </p:nvSpPr>
        <p:spPr>
          <a:xfrm>
            <a:off x="6001405" y="3899784"/>
            <a:ext cx="2464294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Incrementando así la </a:t>
            </a: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confiabilidad</a:t>
            </a: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 el dato así como su uso.</a:t>
            </a:r>
            <a:endParaRPr sz="900" i="0" strike="noStrike" cap="none" dirty="0">
              <a:solidFill>
                <a:schemeClr val="bg1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306999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306999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Beneficios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Steward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456;p60">
            <a:extLst>
              <a:ext uri="{FF2B5EF4-FFF2-40B4-BE49-F238E27FC236}">
                <a16:creationId xmlns:a16="http://schemas.microsoft.com/office/drawing/2014/main" id="{310E2E4E-092C-49DC-B2FB-BCB6E8FA097D}"/>
              </a:ext>
            </a:extLst>
          </p:cNvPr>
          <p:cNvSpPr txBox="1"/>
          <p:nvPr/>
        </p:nvSpPr>
        <p:spPr>
          <a:xfrm>
            <a:off x="5983286" y="2869479"/>
            <a:ext cx="2464294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Accesibilidad a la información en base al criterio de </a:t>
            </a: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responsabilidad</a:t>
            </a: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ea typeface="Avenir"/>
                <a:cs typeface="Avenir"/>
                <a:sym typeface="Avenir"/>
              </a:rPr>
              <a:t> del dato, sobre todo de la data critica y/o sensible, evitando sanciones o mal uso.</a:t>
            </a:r>
            <a:endParaRPr sz="900" i="0" strike="noStrike" cap="none" dirty="0">
              <a:solidFill>
                <a:schemeClr val="bg1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98514" y="1674404"/>
            <a:ext cx="2203297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419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Asegura la definición de los datos</a:t>
            </a:r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"/>
            </a:endParaRPr>
          </a:p>
        </p:txBody>
      </p:sp>
      <p:sp>
        <p:nvSpPr>
          <p:cNvPr id="35" name="Google Shape;434;p60">
            <a:extLst>
              <a:ext uri="{FF2B5EF4-FFF2-40B4-BE49-F238E27FC236}">
                <a16:creationId xmlns:a16="http://schemas.microsoft.com/office/drawing/2014/main" id="{19535833-28C3-4F55-9DC4-831D647B4232}"/>
              </a:ext>
            </a:extLst>
          </p:cNvPr>
          <p:cNvSpPr/>
          <p:nvPr/>
        </p:nvSpPr>
        <p:spPr>
          <a:xfrm>
            <a:off x="3290242" y="3355415"/>
            <a:ext cx="2175241" cy="488601"/>
          </a:xfrm>
          <a:prstGeom prst="roundRect">
            <a:avLst>
              <a:gd name="adj" fmla="val 20854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Avenir"/>
            </a:endParaRPr>
          </a:p>
          <a:p>
            <a:pPr algn="ctr"/>
            <a:r>
              <a:rPr lang="es-419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Genera casos de uso que reditúen </a:t>
            </a:r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Avenir"/>
            </a:endParaRPr>
          </a:p>
          <a:p>
            <a:pPr algn="ctr"/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sp>
        <p:nvSpPr>
          <p:cNvPr id="51" name="Google Shape;441;p60">
            <a:extLst>
              <a:ext uri="{FF2B5EF4-FFF2-40B4-BE49-F238E27FC236}">
                <a16:creationId xmlns:a16="http://schemas.microsoft.com/office/drawing/2014/main" id="{32FCAF44-580B-4153-B452-9BC98B47A5BF}"/>
              </a:ext>
            </a:extLst>
          </p:cNvPr>
          <p:cNvSpPr/>
          <p:nvPr/>
        </p:nvSpPr>
        <p:spPr>
          <a:xfrm>
            <a:off x="3279776" y="3928123"/>
            <a:ext cx="2185707" cy="488601"/>
          </a:xfrm>
          <a:prstGeom prst="roundRect">
            <a:avLst>
              <a:gd name="adj" fmla="val 19320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419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Determina acciones para mejorar el dato o de remediación</a:t>
            </a:r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sp>
        <p:nvSpPr>
          <p:cNvPr id="65" name="Google Shape;455;p60">
            <a:extLst>
              <a:ext uri="{FF2B5EF4-FFF2-40B4-BE49-F238E27FC236}">
                <a16:creationId xmlns:a16="http://schemas.microsoft.com/office/drawing/2014/main" id="{E27B1575-CD93-44A3-B14C-23401A206D10}"/>
              </a:ext>
            </a:extLst>
          </p:cNvPr>
          <p:cNvSpPr/>
          <p:nvPr/>
        </p:nvSpPr>
        <p:spPr>
          <a:xfrm>
            <a:off x="3290242" y="2797697"/>
            <a:ext cx="2175241" cy="488601"/>
          </a:xfrm>
          <a:prstGeom prst="roundRect">
            <a:avLst>
              <a:gd name="adj" fmla="val 19320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419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Define políticas de acceso </a:t>
            </a:r>
            <a:endParaRPr sz="90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sp>
        <p:nvSpPr>
          <p:cNvPr id="70" name="Google Shape;460;p60">
            <a:extLst>
              <a:ext uri="{FF2B5EF4-FFF2-40B4-BE49-F238E27FC236}">
                <a16:creationId xmlns:a16="http://schemas.microsoft.com/office/drawing/2014/main" id="{0DF8223E-E8CA-47E1-8AD4-B12FC6E83CE8}"/>
              </a:ext>
            </a:extLst>
          </p:cNvPr>
          <p:cNvSpPr/>
          <p:nvPr/>
        </p:nvSpPr>
        <p:spPr>
          <a:xfrm>
            <a:off x="3290244" y="2239993"/>
            <a:ext cx="2203393" cy="488601"/>
          </a:xfrm>
          <a:prstGeom prst="roundRect">
            <a:avLst>
              <a:gd name="adj" fmla="val 17786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419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Determina la usabilidad del dato y su mantenimiento</a:t>
            </a:r>
            <a:endParaRPr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cxnSp>
        <p:nvCxnSpPr>
          <p:cNvPr id="81" name="Conector recto de flecha 80">
            <a:extLst>
              <a:ext uri="{FF2B5EF4-FFF2-40B4-BE49-F238E27FC236}">
                <a16:creationId xmlns:a16="http://schemas.microsoft.com/office/drawing/2014/main" id="{44B782D2-8A36-4C7B-AB84-D7F270E42437}"/>
              </a:ext>
            </a:extLst>
          </p:cNvPr>
          <p:cNvCxnSpPr>
            <a:stCxn id="28" idx="3"/>
          </p:cNvCxnSpPr>
          <p:nvPr/>
        </p:nvCxnSpPr>
        <p:spPr>
          <a:xfrm flipV="1">
            <a:off x="5501811" y="1918704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6B3045D5-0F4E-4E35-A10D-50A23129A08D}"/>
              </a:ext>
            </a:extLst>
          </p:cNvPr>
          <p:cNvCxnSpPr/>
          <p:nvPr/>
        </p:nvCxnSpPr>
        <p:spPr>
          <a:xfrm flipV="1">
            <a:off x="5488888" y="2484293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de flecha 82">
            <a:extLst>
              <a:ext uri="{FF2B5EF4-FFF2-40B4-BE49-F238E27FC236}">
                <a16:creationId xmlns:a16="http://schemas.microsoft.com/office/drawing/2014/main" id="{460F3EBC-A670-4869-9AEC-3634926EFF3B}"/>
              </a:ext>
            </a:extLst>
          </p:cNvPr>
          <p:cNvCxnSpPr/>
          <p:nvPr/>
        </p:nvCxnSpPr>
        <p:spPr>
          <a:xfrm flipV="1">
            <a:off x="5465483" y="3048674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de flecha 83">
            <a:extLst>
              <a:ext uri="{FF2B5EF4-FFF2-40B4-BE49-F238E27FC236}">
                <a16:creationId xmlns:a16="http://schemas.microsoft.com/office/drawing/2014/main" id="{A8D4F84A-48F1-4373-88FE-92B15F88D823}"/>
              </a:ext>
            </a:extLst>
          </p:cNvPr>
          <p:cNvCxnSpPr/>
          <p:nvPr/>
        </p:nvCxnSpPr>
        <p:spPr>
          <a:xfrm flipV="1">
            <a:off x="5449932" y="3613997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E4A85853-EA05-4329-B2D6-FCE5E7AB51BD}"/>
              </a:ext>
            </a:extLst>
          </p:cNvPr>
          <p:cNvCxnSpPr/>
          <p:nvPr/>
        </p:nvCxnSpPr>
        <p:spPr>
          <a:xfrm flipV="1">
            <a:off x="5464204" y="4174067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</p:cNvCxnSpPr>
          <p:nvPr/>
        </p:nvCxnSpPr>
        <p:spPr>
          <a:xfrm flipV="1">
            <a:off x="2554074" y="1918704"/>
            <a:ext cx="609198" cy="125260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de flecha 88">
            <a:extLst>
              <a:ext uri="{FF2B5EF4-FFF2-40B4-BE49-F238E27FC236}">
                <a16:creationId xmlns:a16="http://schemas.microsoft.com/office/drawing/2014/main" id="{4A0E0C1C-8677-4987-A050-2D2347D5BC53}"/>
              </a:ext>
            </a:extLst>
          </p:cNvPr>
          <p:cNvCxnSpPr>
            <a:cxnSpLocks/>
          </p:cNvCxnSpPr>
          <p:nvPr/>
        </p:nvCxnSpPr>
        <p:spPr>
          <a:xfrm flipV="1">
            <a:off x="2554074" y="2484294"/>
            <a:ext cx="629490" cy="68701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de flecha 91">
            <a:extLst>
              <a:ext uri="{FF2B5EF4-FFF2-40B4-BE49-F238E27FC236}">
                <a16:creationId xmlns:a16="http://schemas.microsoft.com/office/drawing/2014/main" id="{D65B3ED4-7C97-4689-9A77-7C95F83510CB}"/>
              </a:ext>
            </a:extLst>
          </p:cNvPr>
          <p:cNvCxnSpPr>
            <a:cxnSpLocks/>
          </p:cNvCxnSpPr>
          <p:nvPr/>
        </p:nvCxnSpPr>
        <p:spPr>
          <a:xfrm flipV="1">
            <a:off x="2554074" y="3041998"/>
            <a:ext cx="629488" cy="129312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759D4781-4A12-460F-91ED-D339C5F2445A}"/>
              </a:ext>
            </a:extLst>
          </p:cNvPr>
          <p:cNvCxnSpPr>
            <a:cxnSpLocks/>
          </p:cNvCxnSpPr>
          <p:nvPr/>
        </p:nvCxnSpPr>
        <p:spPr>
          <a:xfrm>
            <a:off x="2554074" y="3171310"/>
            <a:ext cx="629488" cy="42840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37D79D06-F535-4861-9F73-E815D260FF15}"/>
              </a:ext>
            </a:extLst>
          </p:cNvPr>
          <p:cNvCxnSpPr>
            <a:cxnSpLocks/>
          </p:cNvCxnSpPr>
          <p:nvPr/>
        </p:nvCxnSpPr>
        <p:spPr>
          <a:xfrm>
            <a:off x="2554074" y="3171310"/>
            <a:ext cx="619022" cy="1001114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650551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646659"/>
            <a:ext cx="2761379" cy="2792958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1708384"/>
            <a:ext cx="2498499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Para ser ingresados al </a:t>
            </a: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Diccionario</a:t>
            </a: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, el cual permite un </a:t>
            </a: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mejor entendimiento y búsqueda de los datos.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" name="Google Shape;445;p60">
            <a:extLst>
              <a:ext uri="{FF2B5EF4-FFF2-40B4-BE49-F238E27FC236}">
                <a16:creationId xmlns:a16="http://schemas.microsoft.com/office/drawing/2014/main" id="{5B75C0A3-39DB-4A61-A30D-61A9BEF05CD2}"/>
              </a:ext>
            </a:extLst>
          </p:cNvPr>
          <p:cNvSpPr txBox="1"/>
          <p:nvPr/>
        </p:nvSpPr>
        <p:spPr>
          <a:xfrm>
            <a:off x="5992514" y="3369696"/>
            <a:ext cx="2470306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just">
              <a:buSzPts val="1200"/>
              <a:buNone/>
              <a:defRPr sz="9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s-MX" dirty="0">
                <a:sym typeface="Avenir"/>
              </a:rPr>
              <a:t>Asegurando la </a:t>
            </a:r>
            <a:r>
              <a:rPr lang="es-MX" b="1" dirty="0">
                <a:sym typeface="Avenir"/>
              </a:rPr>
              <a:t>confiabilidad</a:t>
            </a:r>
            <a:r>
              <a:rPr lang="es-MX" dirty="0">
                <a:sym typeface="Avenir"/>
              </a:rPr>
              <a:t> en el dato e </a:t>
            </a:r>
            <a:r>
              <a:rPr lang="es-MX" b="1" dirty="0">
                <a:sym typeface="Avenir"/>
              </a:rPr>
              <a:t>identificar errores en los mismos.</a:t>
            </a:r>
          </a:p>
        </p:txBody>
      </p:sp>
      <p:sp>
        <p:nvSpPr>
          <p:cNvPr id="58" name="Google Shape;448;p60">
            <a:extLst>
              <a:ext uri="{FF2B5EF4-FFF2-40B4-BE49-F238E27FC236}">
                <a16:creationId xmlns:a16="http://schemas.microsoft.com/office/drawing/2014/main" id="{F4A58BAD-4B12-40C5-AF5C-7A62F3CDA268}"/>
              </a:ext>
            </a:extLst>
          </p:cNvPr>
          <p:cNvSpPr txBox="1"/>
          <p:nvPr/>
        </p:nvSpPr>
        <p:spPr>
          <a:xfrm>
            <a:off x="5985714" y="2206609"/>
            <a:ext cx="2498499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just"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Facilita la  </a:t>
            </a: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trazabilidad</a:t>
            </a: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 y el correcto acceso a los datos </a:t>
            </a:r>
          </a:p>
        </p:txBody>
      </p:sp>
      <p:sp>
        <p:nvSpPr>
          <p:cNvPr id="59" name="Google Shape;449;p60">
            <a:extLst>
              <a:ext uri="{FF2B5EF4-FFF2-40B4-BE49-F238E27FC236}">
                <a16:creationId xmlns:a16="http://schemas.microsoft.com/office/drawing/2014/main" id="{ED5BC371-B001-4301-9CD4-C598AF672D96}"/>
              </a:ext>
            </a:extLst>
          </p:cNvPr>
          <p:cNvSpPr txBox="1"/>
          <p:nvPr/>
        </p:nvSpPr>
        <p:spPr>
          <a:xfrm>
            <a:off x="5992514" y="3846157"/>
            <a:ext cx="2464294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lvl="0" algn="just">
              <a:buSzPts val="1200"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Provee de las evidencias de problemas de calidad, </a:t>
            </a: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ejecutando planes de remediación y asegurando su utilización.</a:t>
            </a:r>
          </a:p>
        </p:txBody>
      </p: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306999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306999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Beneficios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456;p60">
            <a:extLst>
              <a:ext uri="{FF2B5EF4-FFF2-40B4-BE49-F238E27FC236}">
                <a16:creationId xmlns:a16="http://schemas.microsoft.com/office/drawing/2014/main" id="{310E2E4E-092C-49DC-B2FB-BCB6E8FA097D}"/>
              </a:ext>
            </a:extLst>
          </p:cNvPr>
          <p:cNvSpPr txBox="1"/>
          <p:nvPr/>
        </p:nvSpPr>
        <p:spPr>
          <a:xfrm>
            <a:off x="6008667" y="2756041"/>
            <a:ext cx="2464294" cy="48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Accesibilidad/Utilización a la información en base al criterio de </a:t>
            </a: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responsabilidad</a:t>
            </a: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 del dato, sobre todo de la data critica y/o sensible, evitando sanciones</a:t>
            </a:r>
            <a:r>
              <a:rPr lang="es-MX" sz="900" dirty="0">
                <a:latin typeface="Avenir"/>
                <a:ea typeface="Avenir"/>
                <a:cs typeface="Avenir"/>
                <a:sym typeface="Avenir"/>
              </a:rPr>
              <a:t>.</a:t>
            </a:r>
            <a:endParaRPr lang="es-MX" sz="900" b="1" i="0" u="sng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98514" y="1674404"/>
            <a:ext cx="2203297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Identifica y define los conceptos de negocio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"/>
            </a:endParaRPr>
          </a:p>
        </p:txBody>
      </p:sp>
      <p:sp>
        <p:nvSpPr>
          <p:cNvPr id="35" name="Google Shape;434;p60">
            <a:extLst>
              <a:ext uri="{FF2B5EF4-FFF2-40B4-BE49-F238E27FC236}">
                <a16:creationId xmlns:a16="http://schemas.microsoft.com/office/drawing/2014/main" id="{19535833-28C3-4F55-9DC4-831D647B4232}"/>
              </a:ext>
            </a:extLst>
          </p:cNvPr>
          <p:cNvSpPr/>
          <p:nvPr/>
        </p:nvSpPr>
        <p:spPr>
          <a:xfrm>
            <a:off x="3290242" y="3355415"/>
            <a:ext cx="2175241" cy="488601"/>
          </a:xfrm>
          <a:prstGeom prst="roundRect">
            <a:avLst>
              <a:gd name="adj" fmla="val 20854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Define los controles y reglas de calidad 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Avenir"/>
            </a:endParaRPr>
          </a:p>
        </p:txBody>
      </p:sp>
      <p:sp>
        <p:nvSpPr>
          <p:cNvPr id="51" name="Google Shape;441;p60">
            <a:extLst>
              <a:ext uri="{FF2B5EF4-FFF2-40B4-BE49-F238E27FC236}">
                <a16:creationId xmlns:a16="http://schemas.microsoft.com/office/drawing/2014/main" id="{32FCAF44-580B-4153-B452-9BC98B47A5BF}"/>
              </a:ext>
            </a:extLst>
          </p:cNvPr>
          <p:cNvSpPr/>
          <p:nvPr/>
        </p:nvSpPr>
        <p:spPr>
          <a:xfrm>
            <a:off x="3279776" y="3928123"/>
            <a:ext cx="2185707" cy="488601"/>
          </a:xfrm>
          <a:prstGeom prst="roundRect">
            <a:avLst>
              <a:gd name="adj" fmla="val 19320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Analiza incidencias, define y prioriza planes de remediación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sp>
        <p:nvSpPr>
          <p:cNvPr id="65" name="Google Shape;455;p60">
            <a:extLst>
              <a:ext uri="{FF2B5EF4-FFF2-40B4-BE49-F238E27FC236}">
                <a16:creationId xmlns:a16="http://schemas.microsoft.com/office/drawing/2014/main" id="{E27B1575-CD93-44A3-B14C-23401A206D10}"/>
              </a:ext>
            </a:extLst>
          </p:cNvPr>
          <p:cNvSpPr/>
          <p:nvPr/>
        </p:nvSpPr>
        <p:spPr>
          <a:xfrm>
            <a:off x="3290242" y="2797697"/>
            <a:ext cx="2175241" cy="488601"/>
          </a:xfrm>
          <a:prstGeom prst="roundRect">
            <a:avLst>
              <a:gd name="adj" fmla="val 19320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Analiza/autoriza la accesibilidad utilización de la información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sp>
        <p:nvSpPr>
          <p:cNvPr id="70" name="Google Shape;460;p60">
            <a:extLst>
              <a:ext uri="{FF2B5EF4-FFF2-40B4-BE49-F238E27FC236}">
                <a16:creationId xmlns:a16="http://schemas.microsoft.com/office/drawing/2014/main" id="{0DF8223E-E8CA-47E1-8AD4-B12FC6E83CE8}"/>
              </a:ext>
            </a:extLst>
          </p:cNvPr>
          <p:cNvSpPr/>
          <p:nvPr/>
        </p:nvSpPr>
        <p:spPr>
          <a:xfrm>
            <a:off x="3290244" y="2239993"/>
            <a:ext cx="2203393" cy="488601"/>
          </a:xfrm>
          <a:prstGeom prst="roundRect">
            <a:avLst>
              <a:gd name="adj" fmla="val 17786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Aprueba las fuentes oficiales y conoce la ubicación de los datos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cxnSp>
        <p:nvCxnSpPr>
          <p:cNvPr id="81" name="Conector recto de flecha 80">
            <a:extLst>
              <a:ext uri="{FF2B5EF4-FFF2-40B4-BE49-F238E27FC236}">
                <a16:creationId xmlns:a16="http://schemas.microsoft.com/office/drawing/2014/main" id="{44B782D2-8A36-4C7B-AB84-D7F270E42437}"/>
              </a:ext>
            </a:extLst>
          </p:cNvPr>
          <p:cNvCxnSpPr>
            <a:stCxn id="28" idx="3"/>
          </p:cNvCxnSpPr>
          <p:nvPr/>
        </p:nvCxnSpPr>
        <p:spPr>
          <a:xfrm flipV="1">
            <a:off x="5501811" y="1918704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6B3045D5-0F4E-4E35-A10D-50A23129A08D}"/>
              </a:ext>
            </a:extLst>
          </p:cNvPr>
          <p:cNvCxnSpPr/>
          <p:nvPr/>
        </p:nvCxnSpPr>
        <p:spPr>
          <a:xfrm flipV="1">
            <a:off x="5488888" y="2484293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de flecha 82">
            <a:extLst>
              <a:ext uri="{FF2B5EF4-FFF2-40B4-BE49-F238E27FC236}">
                <a16:creationId xmlns:a16="http://schemas.microsoft.com/office/drawing/2014/main" id="{460F3EBC-A670-4869-9AEC-3634926EFF3B}"/>
              </a:ext>
            </a:extLst>
          </p:cNvPr>
          <p:cNvCxnSpPr/>
          <p:nvPr/>
        </p:nvCxnSpPr>
        <p:spPr>
          <a:xfrm flipV="1">
            <a:off x="5465483" y="3048674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de flecha 83">
            <a:extLst>
              <a:ext uri="{FF2B5EF4-FFF2-40B4-BE49-F238E27FC236}">
                <a16:creationId xmlns:a16="http://schemas.microsoft.com/office/drawing/2014/main" id="{A8D4F84A-48F1-4373-88FE-92B15F88D823}"/>
              </a:ext>
            </a:extLst>
          </p:cNvPr>
          <p:cNvCxnSpPr/>
          <p:nvPr/>
        </p:nvCxnSpPr>
        <p:spPr>
          <a:xfrm flipV="1">
            <a:off x="5449932" y="3613997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E4A85853-EA05-4329-B2D6-FCE5E7AB51BD}"/>
              </a:ext>
            </a:extLst>
          </p:cNvPr>
          <p:cNvCxnSpPr/>
          <p:nvPr/>
        </p:nvCxnSpPr>
        <p:spPr>
          <a:xfrm flipV="1">
            <a:off x="5464204" y="4174067"/>
            <a:ext cx="291887" cy="1"/>
          </a:xfrm>
          <a:prstGeom prst="straightConnector1">
            <a:avLst/>
          </a:prstGeom>
          <a:ln w="1270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</p:cNvCxnSpPr>
          <p:nvPr/>
        </p:nvCxnSpPr>
        <p:spPr>
          <a:xfrm flipV="1">
            <a:off x="2554074" y="1918704"/>
            <a:ext cx="609198" cy="125260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de flecha 88">
            <a:extLst>
              <a:ext uri="{FF2B5EF4-FFF2-40B4-BE49-F238E27FC236}">
                <a16:creationId xmlns:a16="http://schemas.microsoft.com/office/drawing/2014/main" id="{4A0E0C1C-8677-4987-A050-2D2347D5BC53}"/>
              </a:ext>
            </a:extLst>
          </p:cNvPr>
          <p:cNvCxnSpPr>
            <a:cxnSpLocks/>
          </p:cNvCxnSpPr>
          <p:nvPr/>
        </p:nvCxnSpPr>
        <p:spPr>
          <a:xfrm flipV="1">
            <a:off x="2554074" y="2484294"/>
            <a:ext cx="629490" cy="68701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de flecha 91">
            <a:extLst>
              <a:ext uri="{FF2B5EF4-FFF2-40B4-BE49-F238E27FC236}">
                <a16:creationId xmlns:a16="http://schemas.microsoft.com/office/drawing/2014/main" id="{D65B3ED4-7C97-4689-9A77-7C95F83510CB}"/>
              </a:ext>
            </a:extLst>
          </p:cNvPr>
          <p:cNvCxnSpPr>
            <a:cxnSpLocks/>
          </p:cNvCxnSpPr>
          <p:nvPr/>
        </p:nvCxnSpPr>
        <p:spPr>
          <a:xfrm flipV="1">
            <a:off x="2554074" y="3041998"/>
            <a:ext cx="629488" cy="129312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759D4781-4A12-460F-91ED-D339C5F2445A}"/>
              </a:ext>
            </a:extLst>
          </p:cNvPr>
          <p:cNvCxnSpPr>
            <a:cxnSpLocks/>
          </p:cNvCxnSpPr>
          <p:nvPr/>
        </p:nvCxnSpPr>
        <p:spPr>
          <a:xfrm>
            <a:off x="2554074" y="3171310"/>
            <a:ext cx="629488" cy="428406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37D79D06-F535-4861-9F73-E815D260FF15}"/>
              </a:ext>
            </a:extLst>
          </p:cNvPr>
          <p:cNvCxnSpPr>
            <a:cxnSpLocks/>
          </p:cNvCxnSpPr>
          <p:nvPr/>
        </p:nvCxnSpPr>
        <p:spPr>
          <a:xfrm>
            <a:off x="2554074" y="3171310"/>
            <a:ext cx="619022" cy="1001114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54251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3">
            <a:extLst>
              <a:ext uri="{FF2B5EF4-FFF2-40B4-BE49-F238E27FC236}">
                <a16:creationId xmlns:a16="http://schemas.microsoft.com/office/drawing/2014/main" id="{EEA57F81-A417-4148-B8B3-3783A1FF6260}"/>
              </a:ext>
            </a:extLst>
          </p:cNvPr>
          <p:cNvSpPr txBox="1"/>
          <p:nvPr/>
        </p:nvSpPr>
        <p:spPr>
          <a:xfrm>
            <a:off x="1095314" y="861557"/>
            <a:ext cx="457200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sz="3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Avenir"/>
              </a:rPr>
              <a:t>Índice</a:t>
            </a:r>
          </a:p>
        </p:txBody>
      </p:sp>
      <p:pic>
        <p:nvPicPr>
          <p:cNvPr id="27" name="object 3">
            <a:extLst>
              <a:ext uri="{FF2B5EF4-FFF2-40B4-BE49-F238E27FC236}">
                <a16:creationId xmlns:a16="http://schemas.microsoft.com/office/drawing/2014/main" id="{22BC908A-C579-429D-BE27-8565F534527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89421" y="430200"/>
            <a:ext cx="1160346" cy="470865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4CA2DBD6-8060-439F-905A-F4756B5A6E19}"/>
              </a:ext>
            </a:extLst>
          </p:cNvPr>
          <p:cNvSpPr/>
          <p:nvPr/>
        </p:nvSpPr>
        <p:spPr>
          <a:xfrm>
            <a:off x="1889974" y="1734375"/>
            <a:ext cx="333841" cy="342626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</a:rPr>
              <a:t>1</a:t>
            </a:r>
            <a:endParaRPr lang="es-PE" b="1" dirty="0">
              <a:solidFill>
                <a:schemeClr val="bg1"/>
              </a:solidFill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00516D4-AF39-4EE8-ACB9-18C76FECCEFE}"/>
              </a:ext>
            </a:extLst>
          </p:cNvPr>
          <p:cNvSpPr/>
          <p:nvPr/>
        </p:nvSpPr>
        <p:spPr>
          <a:xfrm>
            <a:off x="1889973" y="2209863"/>
            <a:ext cx="333841" cy="342626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</a:rPr>
              <a:t>2</a:t>
            </a:r>
            <a:endParaRPr lang="es-PE" b="1" dirty="0">
              <a:solidFill>
                <a:schemeClr val="bg1"/>
              </a:solidFill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FFAD1A1A-6FFC-4D40-849E-AC82988B83A7}"/>
              </a:ext>
            </a:extLst>
          </p:cNvPr>
          <p:cNvSpPr/>
          <p:nvPr/>
        </p:nvSpPr>
        <p:spPr>
          <a:xfrm>
            <a:off x="1889972" y="2685351"/>
            <a:ext cx="333841" cy="342626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</a:rPr>
              <a:t>3</a:t>
            </a:r>
            <a:endParaRPr lang="es-PE" b="1" dirty="0">
              <a:solidFill>
                <a:schemeClr val="bg1"/>
              </a:solidFill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922F4CA5-B9C5-49BC-94B4-D6E78B66FD03}"/>
              </a:ext>
            </a:extLst>
          </p:cNvPr>
          <p:cNvSpPr/>
          <p:nvPr/>
        </p:nvSpPr>
        <p:spPr>
          <a:xfrm>
            <a:off x="1889971" y="3160839"/>
            <a:ext cx="333841" cy="342626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</a:rPr>
              <a:t>4</a:t>
            </a:r>
            <a:endParaRPr lang="es-PE" b="1" dirty="0">
              <a:solidFill>
                <a:schemeClr val="bg1"/>
              </a:solidFill>
            </a:endParaRPr>
          </a:p>
        </p:txBody>
      </p:sp>
      <p:sp>
        <p:nvSpPr>
          <p:cNvPr id="33" name="Google Shape;279;p49">
            <a:extLst>
              <a:ext uri="{FF2B5EF4-FFF2-40B4-BE49-F238E27FC236}">
                <a16:creationId xmlns:a16="http://schemas.microsoft.com/office/drawing/2014/main" id="{E1652AFC-4940-4EA9-A266-FE27DFB05979}"/>
              </a:ext>
            </a:extLst>
          </p:cNvPr>
          <p:cNvSpPr txBox="1"/>
          <p:nvPr/>
        </p:nvSpPr>
        <p:spPr>
          <a:xfrm>
            <a:off x="2502294" y="2145712"/>
            <a:ext cx="4138342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800"/>
              </a:spcBef>
              <a:buSzPts val="1400"/>
              <a:buFont typeface="Arial"/>
              <a:buNone/>
            </a:pPr>
            <a:r>
              <a:rPr lang="es-419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Roles y responsabilidades para el Sostenimiento </a:t>
            </a:r>
            <a:endParaRPr kern="1200" dirty="0">
              <a:solidFill>
                <a:schemeClr val="bg1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34" name="Google Shape;284;p49">
            <a:extLst>
              <a:ext uri="{FF2B5EF4-FFF2-40B4-BE49-F238E27FC236}">
                <a16:creationId xmlns:a16="http://schemas.microsoft.com/office/drawing/2014/main" id="{F51DD46F-90D3-4D2F-9550-0289F266D81B}"/>
              </a:ext>
            </a:extLst>
          </p:cNvPr>
          <p:cNvSpPr txBox="1">
            <a:spLocks/>
          </p:cNvSpPr>
          <p:nvPr/>
        </p:nvSpPr>
        <p:spPr>
          <a:xfrm>
            <a:off x="2502294" y="1640881"/>
            <a:ext cx="3658657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spcBef>
                <a:spcPts val="800"/>
              </a:spcBef>
              <a:buSzPts val="1400"/>
            </a:pPr>
            <a:r>
              <a:rPr lang="es-MX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Gobierno del Datos y su entendimiento</a:t>
            </a:r>
            <a:endParaRPr lang="es-MX" kern="1200" dirty="0">
              <a:solidFill>
                <a:schemeClr val="bg1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35" name="Google Shape;285;p49">
            <a:extLst>
              <a:ext uri="{FF2B5EF4-FFF2-40B4-BE49-F238E27FC236}">
                <a16:creationId xmlns:a16="http://schemas.microsoft.com/office/drawing/2014/main" id="{EF2B710C-33CB-4A8F-BEB9-31DDD215EBFF}"/>
              </a:ext>
            </a:extLst>
          </p:cNvPr>
          <p:cNvSpPr txBox="1"/>
          <p:nvPr/>
        </p:nvSpPr>
        <p:spPr>
          <a:xfrm>
            <a:off x="2502294" y="2601402"/>
            <a:ext cx="3838539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  <a:buSzPts val="1400"/>
            </a:pPr>
            <a:r>
              <a:rPr lang="es-419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Responsables por Dato/Tablero</a:t>
            </a:r>
            <a:endParaRPr kern="1200" dirty="0">
              <a:solidFill>
                <a:schemeClr val="bg1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36" name="Google Shape;287;p49">
            <a:extLst>
              <a:ext uri="{FF2B5EF4-FFF2-40B4-BE49-F238E27FC236}">
                <a16:creationId xmlns:a16="http://schemas.microsoft.com/office/drawing/2014/main" id="{E7E4EFE3-F01D-4AC0-BA97-9E4CD045493A}"/>
              </a:ext>
            </a:extLst>
          </p:cNvPr>
          <p:cNvSpPr txBox="1"/>
          <p:nvPr/>
        </p:nvSpPr>
        <p:spPr>
          <a:xfrm>
            <a:off x="2502294" y="3065624"/>
            <a:ext cx="4483116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800"/>
              </a:spcBef>
              <a:buSzPts val="1400"/>
              <a:buFont typeface="Arial"/>
              <a:buNone/>
            </a:pPr>
            <a:endParaRPr kern="1200" dirty="0">
              <a:solidFill>
                <a:schemeClr val="bg1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37" name="Google Shape;289;p49">
            <a:extLst>
              <a:ext uri="{FF2B5EF4-FFF2-40B4-BE49-F238E27FC236}">
                <a16:creationId xmlns:a16="http://schemas.microsoft.com/office/drawing/2014/main" id="{ABEB1870-E9C9-4518-92E8-7A13D66D29F6}"/>
              </a:ext>
            </a:extLst>
          </p:cNvPr>
          <p:cNvSpPr txBox="1"/>
          <p:nvPr/>
        </p:nvSpPr>
        <p:spPr>
          <a:xfrm>
            <a:off x="2502294" y="3126777"/>
            <a:ext cx="2631831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  <a:buSzPts val="1400"/>
            </a:pPr>
            <a:r>
              <a:rPr lang="es-419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Próximos Pasos</a:t>
            </a:r>
            <a:endParaRPr kern="1200" dirty="0">
              <a:solidFill>
                <a:schemeClr val="bg1"/>
              </a:solidFill>
              <a:latin typeface="IBM Plex Sans"/>
              <a:ea typeface="+mn-ea"/>
              <a:cs typeface="+mn-cs"/>
              <a:sym typeface="Avenir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6AFFC5C2-9ABF-4317-884D-84F98E88D066}"/>
              </a:ext>
            </a:extLst>
          </p:cNvPr>
          <p:cNvCxnSpPr>
            <a:cxnSpLocks/>
          </p:cNvCxnSpPr>
          <p:nvPr/>
        </p:nvCxnSpPr>
        <p:spPr>
          <a:xfrm>
            <a:off x="2383432" y="1734375"/>
            <a:ext cx="0" cy="1886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09261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776930"/>
            <a:ext cx="2761379" cy="1252604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 - Casos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1851690"/>
            <a:ext cx="2393836" cy="97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Proyecto: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Provee de la definición única del dato a nivel empresa.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s-MX"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  <a:p>
            <a:pPr algn="just">
              <a:buSzPts val="1200"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Continuidad / sostenimiento: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Actualización del concepto en base al comportamiento del dato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450305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450305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Cases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69951" y="1838460"/>
            <a:ext cx="2203297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Identifica y define los conceptos de negocio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"/>
            </a:endParaRPr>
          </a:p>
        </p:txBody>
      </p: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  <a:stCxn id="25" idx="2"/>
            <a:endCxn id="28" idx="1"/>
          </p:cNvCxnSpPr>
          <p:nvPr/>
        </p:nvCxnSpPr>
        <p:spPr>
          <a:xfrm flipV="1">
            <a:off x="2539932" y="2082761"/>
            <a:ext cx="730019" cy="1088559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453;p60">
            <a:extLst>
              <a:ext uri="{FF2B5EF4-FFF2-40B4-BE49-F238E27FC236}">
                <a16:creationId xmlns:a16="http://schemas.microsoft.com/office/drawing/2014/main" id="{5661C768-1843-4983-A515-AA6C5412BCB6}"/>
              </a:ext>
            </a:extLst>
          </p:cNvPr>
          <p:cNvSpPr txBox="1"/>
          <p:nvPr/>
        </p:nvSpPr>
        <p:spPr>
          <a:xfrm>
            <a:off x="3269951" y="3228058"/>
            <a:ext cx="240694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Artefactos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" name="Google Shape;398;p59">
            <a:extLst>
              <a:ext uri="{FF2B5EF4-FFF2-40B4-BE49-F238E27FC236}">
                <a16:creationId xmlns:a16="http://schemas.microsoft.com/office/drawing/2014/main" id="{CB879B94-A77F-4D23-91E1-69BBC2268BC2}"/>
              </a:ext>
            </a:extLst>
          </p:cNvPr>
          <p:cNvSpPr/>
          <p:nvPr/>
        </p:nvSpPr>
        <p:spPr>
          <a:xfrm>
            <a:off x="3269951" y="3589633"/>
            <a:ext cx="2406949" cy="492927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" name="Google Shape;398;p59">
            <a:extLst>
              <a:ext uri="{FF2B5EF4-FFF2-40B4-BE49-F238E27FC236}">
                <a16:creationId xmlns:a16="http://schemas.microsoft.com/office/drawing/2014/main" id="{ED2847CD-8C7A-470B-BA3F-49C185817CB5}"/>
              </a:ext>
            </a:extLst>
          </p:cNvPr>
          <p:cNvSpPr/>
          <p:nvPr/>
        </p:nvSpPr>
        <p:spPr>
          <a:xfrm>
            <a:off x="5866710" y="3598582"/>
            <a:ext cx="2761378" cy="752437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453;p60">
            <a:extLst>
              <a:ext uri="{FF2B5EF4-FFF2-40B4-BE49-F238E27FC236}">
                <a16:creationId xmlns:a16="http://schemas.microsoft.com/office/drawing/2014/main" id="{4C24AA69-82FC-4A65-800C-60F93D100D2F}"/>
              </a:ext>
            </a:extLst>
          </p:cNvPr>
          <p:cNvSpPr txBox="1"/>
          <p:nvPr/>
        </p:nvSpPr>
        <p:spPr>
          <a:xfrm>
            <a:off x="5866710" y="3240936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Acompañamiento / Revisión</a:t>
            </a:r>
            <a:endParaRPr lang="es-419" sz="900" i="0" u="none" strike="noStrike" cap="none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" name="Google Shape;520;p62">
            <a:extLst>
              <a:ext uri="{FF2B5EF4-FFF2-40B4-BE49-F238E27FC236}">
                <a16:creationId xmlns:a16="http://schemas.microsoft.com/office/drawing/2014/main" id="{80D6314A-F718-4B5B-B6E2-9A9DCA5D58CE}"/>
              </a:ext>
            </a:extLst>
          </p:cNvPr>
          <p:cNvSpPr txBox="1"/>
          <p:nvPr/>
        </p:nvSpPr>
        <p:spPr>
          <a:xfrm>
            <a:off x="6832288" y="3598582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Data Steward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43" name="Google Shape;522;p62">
            <a:extLst>
              <a:ext uri="{FF2B5EF4-FFF2-40B4-BE49-F238E27FC236}">
                <a16:creationId xmlns:a16="http://schemas.microsoft.com/office/drawing/2014/main" id="{142E396A-EC66-4ACC-8DA2-74C44FB3332A}"/>
              </a:ext>
            </a:extLst>
          </p:cNvPr>
          <p:cNvSpPr txBox="1"/>
          <p:nvPr/>
        </p:nvSpPr>
        <p:spPr>
          <a:xfrm>
            <a:off x="6832288" y="3910517"/>
            <a:ext cx="17958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Gobierno de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4" name="Google Shape;444;p60">
            <a:extLst>
              <a:ext uri="{FF2B5EF4-FFF2-40B4-BE49-F238E27FC236}">
                <a16:creationId xmlns:a16="http://schemas.microsoft.com/office/drawing/2014/main" id="{4D68F2CB-2DE1-4989-9DE4-FA6B0BF586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3822" y="3681654"/>
            <a:ext cx="254223" cy="24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44;p60">
            <a:extLst>
              <a:ext uri="{FF2B5EF4-FFF2-40B4-BE49-F238E27FC236}">
                <a16:creationId xmlns:a16="http://schemas.microsoft.com/office/drawing/2014/main" id="{0176901E-E809-4AAB-836C-B09E04C09D7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7312" y="3976358"/>
            <a:ext cx="254223" cy="2499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48AD669F-6C2B-40C5-82A5-E7FCFCA6D911}"/>
              </a:ext>
            </a:extLst>
          </p:cNvPr>
          <p:cNvGrpSpPr/>
          <p:nvPr/>
        </p:nvGrpSpPr>
        <p:grpSpPr>
          <a:xfrm>
            <a:off x="3435516" y="3662608"/>
            <a:ext cx="331003" cy="326274"/>
            <a:chOff x="3326550" y="3647066"/>
            <a:chExt cx="352005" cy="346976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A4F41619-A020-4BBF-A5C7-2C707B3F2A84}"/>
                </a:ext>
              </a:extLst>
            </p:cNvPr>
            <p:cNvSpPr/>
            <p:nvPr/>
          </p:nvSpPr>
          <p:spPr>
            <a:xfrm>
              <a:off x="3326550" y="3647066"/>
              <a:ext cx="352005" cy="346976"/>
            </a:xfrm>
            <a:prstGeom prst="roundRect">
              <a:avLst>
                <a:gd name="adj" fmla="val 114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pic>
          <p:nvPicPr>
            <p:cNvPr id="47" name="Google Shape;517;p62">
              <a:extLst>
                <a:ext uri="{FF2B5EF4-FFF2-40B4-BE49-F238E27FC236}">
                  <a16:creationId xmlns:a16="http://schemas.microsoft.com/office/drawing/2014/main" id="{9B919A03-986B-43E7-924F-72BE2AD938CF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363652" y="3681654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" name="Google Shape;520;p62">
            <a:extLst>
              <a:ext uri="{FF2B5EF4-FFF2-40B4-BE49-F238E27FC236}">
                <a16:creationId xmlns:a16="http://schemas.microsoft.com/office/drawing/2014/main" id="{1AB85411-5C71-4DEF-9857-E3168275479E}"/>
              </a:ext>
            </a:extLst>
          </p:cNvPr>
          <p:cNvSpPr txBox="1"/>
          <p:nvPr/>
        </p:nvSpPr>
        <p:spPr>
          <a:xfrm>
            <a:off x="3838821" y="3619987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Ficha de calidad de datos</a:t>
            </a:r>
          </a:p>
        </p:txBody>
      </p:sp>
    </p:spTree>
    <p:extLst>
      <p:ext uri="{BB962C8B-B14F-4D97-AF65-F5344CB8AC3E}">
        <p14:creationId xmlns:p14="http://schemas.microsoft.com/office/powerpoint/2010/main" val="154729301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776929"/>
            <a:ext cx="2761379" cy="1647479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 - Casos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5966460" y="1851690"/>
            <a:ext cx="2556885" cy="1452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Proyecto: </a:t>
            </a:r>
          </a:p>
          <a:p>
            <a:pPr algn="just">
              <a:buSzPts val="1200"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 conformidad la accesibilidad a los usuarios que harán uso del dato.</a:t>
            </a:r>
          </a:p>
          <a:p>
            <a:pPr algn="just">
              <a:buSzPts val="1200"/>
            </a:pPr>
            <a:endParaRPr lang="es-MX" sz="800" dirty="0">
              <a:sym typeface="Avenir"/>
            </a:endParaRPr>
          </a:p>
          <a:p>
            <a:pPr algn="just">
              <a:buSzPts val="1200"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Continuidad / sostenimiento: </a:t>
            </a:r>
          </a:p>
          <a:p>
            <a:pPr marL="171450" indent="-111125" algn="just">
              <a:buClr>
                <a:srgbClr val="00FF9F"/>
              </a:buClr>
              <a:buSzPts val="1200"/>
              <a:buFont typeface="Arial" panose="020B0604020202020204" pitchFamily="34" charset="0"/>
              <a:buChar char="•"/>
            </a:pP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Dato Sensible (*): </a:t>
            </a: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Evalúa y aprueba acceso al dato | conformidad de Gobierno.</a:t>
            </a:r>
          </a:p>
          <a:p>
            <a:pPr marL="171450" indent="-111125" algn="just">
              <a:buClr>
                <a:srgbClr val="00FF9F"/>
              </a:buClr>
              <a:buSzPts val="1200"/>
              <a:buFont typeface="Arial" panose="020B0604020202020204" pitchFamily="34" charset="0"/>
              <a:buChar char="•"/>
            </a:pPr>
            <a:r>
              <a:rPr lang="es-MX" sz="900" b="1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Dato no Sensible/confidencial: </a:t>
            </a: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Evalúa y aprueba acceso al dato</a:t>
            </a:r>
          </a:p>
          <a:p>
            <a:pPr marL="171450" indent="-111125" algn="just">
              <a:buClr>
                <a:srgbClr val="00FF9F"/>
              </a:buClr>
              <a:buSzPts val="1200"/>
              <a:buFont typeface="Arial" panose="020B0604020202020204" pitchFamily="34" charset="0"/>
              <a:buChar char="•"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 seguimiento a la utilización del dato como activo empresarial.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450305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450305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Cases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69952" y="1798746"/>
            <a:ext cx="2231859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Analiza/autoriza la accesibilidad y utilización de </a:t>
            </a:r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la información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Lexend SemiBold"/>
            </a:endParaRPr>
          </a:p>
        </p:txBody>
      </p: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  <a:stCxn id="25" idx="2"/>
            <a:endCxn id="28" idx="1"/>
          </p:cNvCxnSpPr>
          <p:nvPr/>
        </p:nvCxnSpPr>
        <p:spPr>
          <a:xfrm flipV="1">
            <a:off x="2539932" y="2043047"/>
            <a:ext cx="730020" cy="1128273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453;p60">
            <a:extLst>
              <a:ext uri="{FF2B5EF4-FFF2-40B4-BE49-F238E27FC236}">
                <a16:creationId xmlns:a16="http://schemas.microsoft.com/office/drawing/2014/main" id="{5661C768-1843-4983-A515-AA6C5412BCB6}"/>
              </a:ext>
            </a:extLst>
          </p:cNvPr>
          <p:cNvSpPr txBox="1"/>
          <p:nvPr/>
        </p:nvSpPr>
        <p:spPr>
          <a:xfrm>
            <a:off x="3313836" y="3549150"/>
            <a:ext cx="240694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Artefactos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" name="Google Shape;398;p59">
            <a:extLst>
              <a:ext uri="{FF2B5EF4-FFF2-40B4-BE49-F238E27FC236}">
                <a16:creationId xmlns:a16="http://schemas.microsoft.com/office/drawing/2014/main" id="{CB879B94-A77F-4D23-91E1-69BBC2268BC2}"/>
              </a:ext>
            </a:extLst>
          </p:cNvPr>
          <p:cNvSpPr/>
          <p:nvPr/>
        </p:nvSpPr>
        <p:spPr>
          <a:xfrm>
            <a:off x="3296886" y="3915888"/>
            <a:ext cx="2406949" cy="892738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" name="Google Shape;398;p59">
            <a:extLst>
              <a:ext uri="{FF2B5EF4-FFF2-40B4-BE49-F238E27FC236}">
                <a16:creationId xmlns:a16="http://schemas.microsoft.com/office/drawing/2014/main" id="{ED2847CD-8C7A-470B-BA3F-49C185817CB5}"/>
              </a:ext>
            </a:extLst>
          </p:cNvPr>
          <p:cNvSpPr/>
          <p:nvPr/>
        </p:nvSpPr>
        <p:spPr>
          <a:xfrm>
            <a:off x="5866711" y="3906797"/>
            <a:ext cx="2761378" cy="381600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453;p60">
            <a:extLst>
              <a:ext uri="{FF2B5EF4-FFF2-40B4-BE49-F238E27FC236}">
                <a16:creationId xmlns:a16="http://schemas.microsoft.com/office/drawing/2014/main" id="{4C24AA69-82FC-4A65-800C-60F93D100D2F}"/>
              </a:ext>
            </a:extLst>
          </p:cNvPr>
          <p:cNvSpPr txBox="1"/>
          <p:nvPr/>
        </p:nvSpPr>
        <p:spPr>
          <a:xfrm>
            <a:off x="5866711" y="3549150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Acompañamiento / Revisión</a:t>
            </a:r>
            <a:endParaRPr lang="es-419" sz="900" i="0" u="none" strike="noStrike" cap="none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" name="Google Shape;520;p62">
            <a:extLst>
              <a:ext uri="{FF2B5EF4-FFF2-40B4-BE49-F238E27FC236}">
                <a16:creationId xmlns:a16="http://schemas.microsoft.com/office/drawing/2014/main" id="{80D6314A-F718-4B5B-B6E2-9A9DCA5D58CE}"/>
              </a:ext>
            </a:extLst>
          </p:cNvPr>
          <p:cNvSpPr txBox="1"/>
          <p:nvPr/>
        </p:nvSpPr>
        <p:spPr>
          <a:xfrm>
            <a:off x="6783645" y="3860206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Gobierno de Datos</a:t>
            </a:r>
          </a:p>
        </p:txBody>
      </p:sp>
      <p:pic>
        <p:nvPicPr>
          <p:cNvPr id="44" name="Google Shape;444;p60">
            <a:extLst>
              <a:ext uri="{FF2B5EF4-FFF2-40B4-BE49-F238E27FC236}">
                <a16:creationId xmlns:a16="http://schemas.microsoft.com/office/drawing/2014/main" id="{4D68F2CB-2DE1-4989-9DE4-FA6B0BF586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5179" y="3943278"/>
            <a:ext cx="254223" cy="2499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543;p63">
            <a:extLst>
              <a:ext uri="{FF2B5EF4-FFF2-40B4-BE49-F238E27FC236}">
                <a16:creationId xmlns:a16="http://schemas.microsoft.com/office/drawing/2014/main" id="{37E88530-C440-4FF4-B461-06B6D61DDFDE}"/>
              </a:ext>
            </a:extLst>
          </p:cNvPr>
          <p:cNvSpPr txBox="1"/>
          <p:nvPr/>
        </p:nvSpPr>
        <p:spPr>
          <a:xfrm>
            <a:off x="3868947" y="3932091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8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Politica de accesos a los datos.</a:t>
            </a:r>
            <a:endParaRPr sz="8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31" name="Google Shape;546;p63">
            <a:extLst>
              <a:ext uri="{FF2B5EF4-FFF2-40B4-BE49-F238E27FC236}">
                <a16:creationId xmlns:a16="http://schemas.microsoft.com/office/drawing/2014/main" id="{DA76E620-1CE9-40A7-98C2-8C6D811BE726}"/>
              </a:ext>
            </a:extLst>
          </p:cNvPr>
          <p:cNvSpPr txBox="1"/>
          <p:nvPr/>
        </p:nvSpPr>
        <p:spPr>
          <a:xfrm>
            <a:off x="3868947" y="4184277"/>
            <a:ext cx="22752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800" b="1" i="0" u="sng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Reporte de calidad de datos</a:t>
            </a:r>
            <a:endParaRPr sz="800" b="1" i="0" u="sng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" name="Google Shape;550;p63">
            <a:extLst>
              <a:ext uri="{FF2B5EF4-FFF2-40B4-BE49-F238E27FC236}">
                <a16:creationId xmlns:a16="http://schemas.microsoft.com/office/drawing/2014/main" id="{5423AB75-FA39-47CD-9A33-60BEC1B35100}"/>
              </a:ext>
            </a:extLst>
          </p:cNvPr>
          <p:cNvSpPr txBox="1"/>
          <p:nvPr/>
        </p:nvSpPr>
        <p:spPr>
          <a:xfrm>
            <a:off x="3865896" y="4480117"/>
            <a:ext cx="2275200" cy="206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>
              <a:buSzPts val="1200"/>
            </a:pPr>
            <a:r>
              <a:rPr lang="es-419" sz="8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Tablero de Usabilidad (Tableros)</a:t>
            </a:r>
            <a:endParaRPr sz="8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E152F9A-6961-4159-A2F8-ED140F733949}"/>
              </a:ext>
            </a:extLst>
          </p:cNvPr>
          <p:cNvSpPr/>
          <p:nvPr/>
        </p:nvSpPr>
        <p:spPr>
          <a:xfrm>
            <a:off x="3511070" y="3958254"/>
            <a:ext cx="335280" cy="776306"/>
          </a:xfrm>
          <a:prstGeom prst="roundRect">
            <a:avLst>
              <a:gd name="adj" fmla="val 140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3C9F9D2E-433D-4BC0-ADD3-9AA11E89D22B}"/>
              </a:ext>
            </a:extLst>
          </p:cNvPr>
          <p:cNvGrpSpPr/>
          <p:nvPr/>
        </p:nvGrpSpPr>
        <p:grpSpPr>
          <a:xfrm>
            <a:off x="3569882" y="3990447"/>
            <a:ext cx="217256" cy="688646"/>
            <a:chOff x="2888934" y="3847794"/>
            <a:chExt cx="281085" cy="890967"/>
          </a:xfrm>
        </p:grpSpPr>
        <p:pic>
          <p:nvPicPr>
            <p:cNvPr id="35" name="Google Shape;548;p63">
              <a:extLst>
                <a:ext uri="{FF2B5EF4-FFF2-40B4-BE49-F238E27FC236}">
                  <a16:creationId xmlns:a16="http://schemas.microsoft.com/office/drawing/2014/main" id="{8D776083-3290-4686-B856-489EBD990351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92219" y="3847794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549;p63">
              <a:extLst>
                <a:ext uri="{FF2B5EF4-FFF2-40B4-BE49-F238E27FC236}">
                  <a16:creationId xmlns:a16="http://schemas.microsoft.com/office/drawing/2014/main" id="{5FBF349C-AF20-4798-A369-A7EF91BA0E9A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888934" y="4167245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Google Shape;551;p63">
              <a:extLst>
                <a:ext uri="{FF2B5EF4-FFF2-40B4-BE49-F238E27FC236}">
                  <a16:creationId xmlns:a16="http://schemas.microsoft.com/office/drawing/2014/main" id="{E4DD7C52-D687-4227-A452-EAF2CFC60B35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888934" y="4460961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9139779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776929"/>
            <a:ext cx="2761379" cy="1498421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 - Casos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2016800"/>
            <a:ext cx="2393836" cy="97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Proyecto: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Da conformidad de la fuente oficial del dato, generando la trazabilidad del dato para próximos análisis de impacto o modificación del mismo.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s-MX"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Continuidad / sostenimiento:  </a:t>
            </a:r>
          </a:p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Mantiene actualizado/atiende ajustes o cambios solicitados.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450305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450305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Cases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53725" y="1808257"/>
            <a:ext cx="2248086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Aprueba las fuentes oficiales y conoce la ubicación de los datos</a:t>
            </a:r>
          </a:p>
        </p:txBody>
      </p: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  <a:stCxn id="25" idx="2"/>
            <a:endCxn id="28" idx="1"/>
          </p:cNvCxnSpPr>
          <p:nvPr/>
        </p:nvCxnSpPr>
        <p:spPr>
          <a:xfrm flipV="1">
            <a:off x="2539932" y="2052558"/>
            <a:ext cx="713793" cy="1118762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453;p60">
            <a:extLst>
              <a:ext uri="{FF2B5EF4-FFF2-40B4-BE49-F238E27FC236}">
                <a16:creationId xmlns:a16="http://schemas.microsoft.com/office/drawing/2014/main" id="{5661C768-1843-4983-A515-AA6C5412BCB6}"/>
              </a:ext>
            </a:extLst>
          </p:cNvPr>
          <p:cNvSpPr txBox="1"/>
          <p:nvPr/>
        </p:nvSpPr>
        <p:spPr>
          <a:xfrm>
            <a:off x="3269951" y="3430423"/>
            <a:ext cx="240694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Artefactos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" name="Google Shape;398;p59">
            <a:extLst>
              <a:ext uri="{FF2B5EF4-FFF2-40B4-BE49-F238E27FC236}">
                <a16:creationId xmlns:a16="http://schemas.microsoft.com/office/drawing/2014/main" id="{CB879B94-A77F-4D23-91E1-69BBC2268BC2}"/>
              </a:ext>
            </a:extLst>
          </p:cNvPr>
          <p:cNvSpPr/>
          <p:nvPr/>
        </p:nvSpPr>
        <p:spPr>
          <a:xfrm>
            <a:off x="3269951" y="3791998"/>
            <a:ext cx="2406949" cy="751110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" name="Google Shape;398;p59">
            <a:extLst>
              <a:ext uri="{FF2B5EF4-FFF2-40B4-BE49-F238E27FC236}">
                <a16:creationId xmlns:a16="http://schemas.microsoft.com/office/drawing/2014/main" id="{ED2847CD-8C7A-470B-BA3F-49C185817CB5}"/>
              </a:ext>
            </a:extLst>
          </p:cNvPr>
          <p:cNvSpPr/>
          <p:nvPr/>
        </p:nvSpPr>
        <p:spPr>
          <a:xfrm>
            <a:off x="5866710" y="3800947"/>
            <a:ext cx="2761378" cy="752437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453;p60">
            <a:extLst>
              <a:ext uri="{FF2B5EF4-FFF2-40B4-BE49-F238E27FC236}">
                <a16:creationId xmlns:a16="http://schemas.microsoft.com/office/drawing/2014/main" id="{4C24AA69-82FC-4A65-800C-60F93D100D2F}"/>
              </a:ext>
            </a:extLst>
          </p:cNvPr>
          <p:cNvSpPr txBox="1"/>
          <p:nvPr/>
        </p:nvSpPr>
        <p:spPr>
          <a:xfrm>
            <a:off x="5866710" y="3443301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Acompañamiento / Revisión</a:t>
            </a:r>
            <a:endParaRPr lang="es-419" sz="900" i="0" u="none" strike="noStrike" cap="none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" name="Google Shape;520;p62">
            <a:extLst>
              <a:ext uri="{FF2B5EF4-FFF2-40B4-BE49-F238E27FC236}">
                <a16:creationId xmlns:a16="http://schemas.microsoft.com/office/drawing/2014/main" id="{80D6314A-F718-4B5B-B6E2-9A9DCA5D58CE}"/>
              </a:ext>
            </a:extLst>
          </p:cNvPr>
          <p:cNvSpPr txBox="1"/>
          <p:nvPr/>
        </p:nvSpPr>
        <p:spPr>
          <a:xfrm>
            <a:off x="6832288" y="3800947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 Proyecto Data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43" name="Google Shape;522;p62">
            <a:extLst>
              <a:ext uri="{FF2B5EF4-FFF2-40B4-BE49-F238E27FC236}">
                <a16:creationId xmlns:a16="http://schemas.microsoft.com/office/drawing/2014/main" id="{142E396A-EC66-4ACC-8DA2-74C44FB3332A}"/>
              </a:ext>
            </a:extLst>
          </p:cNvPr>
          <p:cNvSpPr txBox="1"/>
          <p:nvPr/>
        </p:nvSpPr>
        <p:spPr>
          <a:xfrm>
            <a:off x="6832288" y="4112882"/>
            <a:ext cx="17958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Gobierno de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4" name="Google Shape;444;p60">
            <a:extLst>
              <a:ext uri="{FF2B5EF4-FFF2-40B4-BE49-F238E27FC236}">
                <a16:creationId xmlns:a16="http://schemas.microsoft.com/office/drawing/2014/main" id="{4D68F2CB-2DE1-4989-9DE4-FA6B0BF586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3822" y="3884019"/>
            <a:ext cx="254223" cy="24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44;p60">
            <a:extLst>
              <a:ext uri="{FF2B5EF4-FFF2-40B4-BE49-F238E27FC236}">
                <a16:creationId xmlns:a16="http://schemas.microsoft.com/office/drawing/2014/main" id="{0176901E-E809-4AAB-836C-B09E04C09D7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7312" y="4178723"/>
            <a:ext cx="254223" cy="2499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543;p63">
            <a:extLst>
              <a:ext uri="{FF2B5EF4-FFF2-40B4-BE49-F238E27FC236}">
                <a16:creationId xmlns:a16="http://schemas.microsoft.com/office/drawing/2014/main" id="{B060F704-F157-4CE5-87FD-F8475F63ECC8}"/>
              </a:ext>
            </a:extLst>
          </p:cNvPr>
          <p:cNvSpPr txBox="1"/>
          <p:nvPr/>
        </p:nvSpPr>
        <p:spPr>
          <a:xfrm>
            <a:off x="3763236" y="3864495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Diccionario y Catálogo del Dato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84B065D9-17EA-476F-8F41-93EFF8E702CE}"/>
              </a:ext>
            </a:extLst>
          </p:cNvPr>
          <p:cNvSpPr/>
          <p:nvPr/>
        </p:nvSpPr>
        <p:spPr>
          <a:xfrm>
            <a:off x="3405359" y="3890658"/>
            <a:ext cx="335280" cy="559422"/>
          </a:xfrm>
          <a:prstGeom prst="roundRect">
            <a:avLst>
              <a:gd name="adj" fmla="val 140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grpSp>
        <p:nvGrpSpPr>
          <p:cNvPr id="32" name="Grupo 31">
            <a:extLst>
              <a:ext uri="{FF2B5EF4-FFF2-40B4-BE49-F238E27FC236}">
                <a16:creationId xmlns:a16="http://schemas.microsoft.com/office/drawing/2014/main" id="{743F6951-E1C4-4BEE-A60D-20E8E035F2A7}"/>
              </a:ext>
            </a:extLst>
          </p:cNvPr>
          <p:cNvGrpSpPr/>
          <p:nvPr/>
        </p:nvGrpSpPr>
        <p:grpSpPr>
          <a:xfrm>
            <a:off x="3466710" y="3922850"/>
            <a:ext cx="214717" cy="488190"/>
            <a:chOff x="2892219" y="3847794"/>
            <a:chExt cx="277800" cy="631618"/>
          </a:xfrm>
        </p:grpSpPr>
        <p:pic>
          <p:nvPicPr>
            <p:cNvPr id="35" name="Google Shape;548;p63">
              <a:extLst>
                <a:ext uri="{FF2B5EF4-FFF2-40B4-BE49-F238E27FC236}">
                  <a16:creationId xmlns:a16="http://schemas.microsoft.com/office/drawing/2014/main" id="{67C49834-27F2-485B-B921-298B06851B97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92219" y="3847794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549;p63">
              <a:extLst>
                <a:ext uri="{FF2B5EF4-FFF2-40B4-BE49-F238E27FC236}">
                  <a16:creationId xmlns:a16="http://schemas.microsoft.com/office/drawing/2014/main" id="{DF4FCE5A-CE97-46C6-8BBF-7DB4FDE2283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892219" y="4201612"/>
              <a:ext cx="277800" cy="277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" name="Google Shape;543;p63">
            <a:extLst>
              <a:ext uri="{FF2B5EF4-FFF2-40B4-BE49-F238E27FC236}">
                <a16:creationId xmlns:a16="http://schemas.microsoft.com/office/drawing/2014/main" id="{CAF2165C-44FC-463C-9FA3-78099CABC989}"/>
              </a:ext>
            </a:extLst>
          </p:cNvPr>
          <p:cNvSpPr txBox="1"/>
          <p:nvPr/>
        </p:nvSpPr>
        <p:spPr>
          <a:xfrm>
            <a:off x="3765617" y="4090715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Portal Calidad de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64473075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776929"/>
            <a:ext cx="2761379" cy="1498421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 - Casos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2016800"/>
            <a:ext cx="2393836" cy="97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Proyecto: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Define la regla o control del dato para asegurar su calidad en el tiempo.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s-MX"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Continuidad / sostenimiento:  </a:t>
            </a:r>
          </a:p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Mantiene actualizado/atiende ajustes o cambios solicitados.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450305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450305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Cases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53725" y="1808257"/>
            <a:ext cx="2248086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Define los controles y reglas de </a:t>
            </a:r>
            <a:r>
              <a:rPr lang="es-MX"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calidad </a:t>
            </a:r>
            <a:endParaRPr lang="es-MX" sz="900" dirty="0">
              <a:solidFill>
                <a:schemeClr val="tx1">
                  <a:lumMod val="95000"/>
                  <a:lumOff val="5000"/>
                </a:schemeClr>
              </a:solidFill>
              <a:latin typeface="Roboto Medium"/>
              <a:ea typeface="Roboto Medium"/>
              <a:sym typeface="Avenir"/>
            </a:endParaRPr>
          </a:p>
        </p:txBody>
      </p: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  <a:stCxn id="25" idx="2"/>
            <a:endCxn id="28" idx="1"/>
          </p:cNvCxnSpPr>
          <p:nvPr/>
        </p:nvCxnSpPr>
        <p:spPr>
          <a:xfrm flipV="1">
            <a:off x="2539932" y="2052558"/>
            <a:ext cx="713793" cy="1118762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453;p60">
            <a:extLst>
              <a:ext uri="{FF2B5EF4-FFF2-40B4-BE49-F238E27FC236}">
                <a16:creationId xmlns:a16="http://schemas.microsoft.com/office/drawing/2014/main" id="{5661C768-1843-4983-A515-AA6C5412BCB6}"/>
              </a:ext>
            </a:extLst>
          </p:cNvPr>
          <p:cNvSpPr txBox="1"/>
          <p:nvPr/>
        </p:nvSpPr>
        <p:spPr>
          <a:xfrm>
            <a:off x="3269951" y="3430423"/>
            <a:ext cx="240694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Artefactos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" name="Google Shape;398;p59">
            <a:extLst>
              <a:ext uri="{FF2B5EF4-FFF2-40B4-BE49-F238E27FC236}">
                <a16:creationId xmlns:a16="http://schemas.microsoft.com/office/drawing/2014/main" id="{CB879B94-A77F-4D23-91E1-69BBC2268BC2}"/>
              </a:ext>
            </a:extLst>
          </p:cNvPr>
          <p:cNvSpPr/>
          <p:nvPr/>
        </p:nvSpPr>
        <p:spPr>
          <a:xfrm>
            <a:off x="3269951" y="3791998"/>
            <a:ext cx="2406949" cy="751110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" name="Google Shape;398;p59">
            <a:extLst>
              <a:ext uri="{FF2B5EF4-FFF2-40B4-BE49-F238E27FC236}">
                <a16:creationId xmlns:a16="http://schemas.microsoft.com/office/drawing/2014/main" id="{ED2847CD-8C7A-470B-BA3F-49C185817CB5}"/>
              </a:ext>
            </a:extLst>
          </p:cNvPr>
          <p:cNvSpPr/>
          <p:nvPr/>
        </p:nvSpPr>
        <p:spPr>
          <a:xfrm>
            <a:off x="5866710" y="3800947"/>
            <a:ext cx="2761378" cy="752437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453;p60">
            <a:extLst>
              <a:ext uri="{FF2B5EF4-FFF2-40B4-BE49-F238E27FC236}">
                <a16:creationId xmlns:a16="http://schemas.microsoft.com/office/drawing/2014/main" id="{4C24AA69-82FC-4A65-800C-60F93D100D2F}"/>
              </a:ext>
            </a:extLst>
          </p:cNvPr>
          <p:cNvSpPr txBox="1"/>
          <p:nvPr/>
        </p:nvSpPr>
        <p:spPr>
          <a:xfrm>
            <a:off x="5866710" y="3443301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Acompañamiento / Revisión</a:t>
            </a:r>
            <a:endParaRPr lang="es-419" sz="900" i="0" u="none" strike="noStrike" cap="none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" name="Google Shape;520;p62">
            <a:extLst>
              <a:ext uri="{FF2B5EF4-FFF2-40B4-BE49-F238E27FC236}">
                <a16:creationId xmlns:a16="http://schemas.microsoft.com/office/drawing/2014/main" id="{80D6314A-F718-4B5B-B6E2-9A9DCA5D58CE}"/>
              </a:ext>
            </a:extLst>
          </p:cNvPr>
          <p:cNvSpPr txBox="1"/>
          <p:nvPr/>
        </p:nvSpPr>
        <p:spPr>
          <a:xfrm>
            <a:off x="6832288" y="3800947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 Proyecto Data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43" name="Google Shape;522;p62">
            <a:extLst>
              <a:ext uri="{FF2B5EF4-FFF2-40B4-BE49-F238E27FC236}">
                <a16:creationId xmlns:a16="http://schemas.microsoft.com/office/drawing/2014/main" id="{142E396A-EC66-4ACC-8DA2-74C44FB3332A}"/>
              </a:ext>
            </a:extLst>
          </p:cNvPr>
          <p:cNvSpPr txBox="1"/>
          <p:nvPr/>
        </p:nvSpPr>
        <p:spPr>
          <a:xfrm>
            <a:off x="6832288" y="4112882"/>
            <a:ext cx="17958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Gobierno de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4" name="Google Shape;444;p60">
            <a:extLst>
              <a:ext uri="{FF2B5EF4-FFF2-40B4-BE49-F238E27FC236}">
                <a16:creationId xmlns:a16="http://schemas.microsoft.com/office/drawing/2014/main" id="{4D68F2CB-2DE1-4989-9DE4-FA6B0BF586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3822" y="3884019"/>
            <a:ext cx="254223" cy="24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44;p60">
            <a:extLst>
              <a:ext uri="{FF2B5EF4-FFF2-40B4-BE49-F238E27FC236}">
                <a16:creationId xmlns:a16="http://schemas.microsoft.com/office/drawing/2014/main" id="{0176901E-E809-4AAB-836C-B09E04C09D7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7312" y="4178723"/>
            <a:ext cx="254223" cy="2499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543;p63">
            <a:extLst>
              <a:ext uri="{FF2B5EF4-FFF2-40B4-BE49-F238E27FC236}">
                <a16:creationId xmlns:a16="http://schemas.microsoft.com/office/drawing/2014/main" id="{B060F704-F157-4CE5-87FD-F8475F63ECC8}"/>
              </a:ext>
            </a:extLst>
          </p:cNvPr>
          <p:cNvSpPr txBox="1"/>
          <p:nvPr/>
        </p:nvSpPr>
        <p:spPr>
          <a:xfrm>
            <a:off x="3763236" y="3864495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Diccionario y Catálogo del Dato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84B065D9-17EA-476F-8F41-93EFF8E702CE}"/>
              </a:ext>
            </a:extLst>
          </p:cNvPr>
          <p:cNvSpPr/>
          <p:nvPr/>
        </p:nvSpPr>
        <p:spPr>
          <a:xfrm>
            <a:off x="3405359" y="3890658"/>
            <a:ext cx="335280" cy="559422"/>
          </a:xfrm>
          <a:prstGeom prst="roundRect">
            <a:avLst>
              <a:gd name="adj" fmla="val 140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37" name="Google Shape;549;p63">
            <a:extLst>
              <a:ext uri="{FF2B5EF4-FFF2-40B4-BE49-F238E27FC236}">
                <a16:creationId xmlns:a16="http://schemas.microsoft.com/office/drawing/2014/main" id="{DF4FCE5A-CE97-46C6-8BBF-7DB4FDE2283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6710" y="4196323"/>
            <a:ext cx="214717" cy="214717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543;p63">
            <a:extLst>
              <a:ext uri="{FF2B5EF4-FFF2-40B4-BE49-F238E27FC236}">
                <a16:creationId xmlns:a16="http://schemas.microsoft.com/office/drawing/2014/main" id="{CAF2165C-44FC-463C-9FA3-78099CABC989}"/>
              </a:ext>
            </a:extLst>
          </p:cNvPr>
          <p:cNvSpPr txBox="1"/>
          <p:nvPr/>
        </p:nvSpPr>
        <p:spPr>
          <a:xfrm>
            <a:off x="3767517" y="4094593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Portal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0" name="Google Shape;517;p62">
            <a:extLst>
              <a:ext uri="{FF2B5EF4-FFF2-40B4-BE49-F238E27FC236}">
                <a16:creationId xmlns:a16="http://schemas.microsoft.com/office/drawing/2014/main" id="{A1AF0A36-ABFF-4366-AE2A-C79B75F23902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66710" y="3943807"/>
            <a:ext cx="201180" cy="201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096913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398;p59">
            <a:extLst>
              <a:ext uri="{FF2B5EF4-FFF2-40B4-BE49-F238E27FC236}">
                <a16:creationId xmlns:a16="http://schemas.microsoft.com/office/drawing/2014/main" id="{9CCA8F15-1988-42DB-A1D5-D205D9B8CC01}"/>
              </a:ext>
            </a:extLst>
          </p:cNvPr>
          <p:cNvSpPr/>
          <p:nvPr/>
        </p:nvSpPr>
        <p:spPr>
          <a:xfrm>
            <a:off x="5866710" y="1776929"/>
            <a:ext cx="2761379" cy="1498421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20655" y="56803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2. Roles del Gobierno de Datos - Casos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53" name="Google Shape;443;p60">
            <a:extLst>
              <a:ext uri="{FF2B5EF4-FFF2-40B4-BE49-F238E27FC236}">
                <a16:creationId xmlns:a16="http://schemas.microsoft.com/office/drawing/2014/main" id="{7E69363B-64B8-4507-B509-103E35538DB8}"/>
              </a:ext>
            </a:extLst>
          </p:cNvPr>
          <p:cNvSpPr txBox="1"/>
          <p:nvPr/>
        </p:nvSpPr>
        <p:spPr>
          <a:xfrm>
            <a:off x="6008667" y="2016800"/>
            <a:ext cx="2393836" cy="97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sym typeface="Avenir"/>
              </a:rPr>
              <a:t>Continuidad / sostenimiento: 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Propone/impulsa planes de remediación sobre problemáticas recurrentes o de gran impacto al negocio.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lang="es-MX"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Seguimiento a las inconsistencias sobre el dato.</a:t>
            </a:r>
          </a:p>
        </p:txBody>
      </p:sp>
      <p:grpSp>
        <p:nvGrpSpPr>
          <p:cNvPr id="78" name="Grupo 77">
            <a:extLst>
              <a:ext uri="{FF2B5EF4-FFF2-40B4-BE49-F238E27FC236}">
                <a16:creationId xmlns:a16="http://schemas.microsoft.com/office/drawing/2014/main" id="{8BDB14F1-18A0-4475-9FCE-0CA003700C14}"/>
              </a:ext>
            </a:extLst>
          </p:cNvPr>
          <p:cNvGrpSpPr/>
          <p:nvPr/>
        </p:nvGrpSpPr>
        <p:grpSpPr>
          <a:xfrm>
            <a:off x="620655" y="2168553"/>
            <a:ext cx="2040099" cy="2005514"/>
            <a:chOff x="620655" y="2153563"/>
            <a:chExt cx="2090978" cy="1941401"/>
          </a:xfrm>
        </p:grpSpPr>
        <p:sp>
          <p:nvSpPr>
            <p:cNvPr id="23" name="Google Shape;428;p60">
              <a:extLst>
                <a:ext uri="{FF2B5EF4-FFF2-40B4-BE49-F238E27FC236}">
                  <a16:creationId xmlns:a16="http://schemas.microsoft.com/office/drawing/2014/main" id="{B0DD1418-6236-4AC8-9AA8-C5E458318F8B}"/>
                </a:ext>
              </a:extLst>
            </p:cNvPr>
            <p:cNvSpPr/>
            <p:nvPr/>
          </p:nvSpPr>
          <p:spPr>
            <a:xfrm rot="10800000">
              <a:off x="620655" y="2153563"/>
              <a:ext cx="2090978" cy="1941401"/>
            </a:xfrm>
            <a:prstGeom prst="ellipse">
              <a:avLst/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5" name="Google Shape;429;p60">
              <a:extLst>
                <a:ext uri="{FF2B5EF4-FFF2-40B4-BE49-F238E27FC236}">
                  <a16:creationId xmlns:a16="http://schemas.microsoft.com/office/drawing/2014/main" id="{E9C9EE0A-2615-452F-ACCA-E41C84555328}"/>
                </a:ext>
              </a:extLst>
            </p:cNvPr>
            <p:cNvSpPr/>
            <p:nvPr/>
          </p:nvSpPr>
          <p:spPr>
            <a:xfrm rot="10800000">
              <a:off x="744511" y="2268559"/>
              <a:ext cx="1843287" cy="1711429"/>
            </a:xfrm>
            <a:prstGeom prst="ellipse">
              <a:avLst/>
            </a:prstGeom>
            <a:noFill/>
            <a:ln w="19050">
              <a:solidFill>
                <a:srgbClr val="00A7FF"/>
              </a:solidFill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sp>
          <p:nvSpPr>
            <p:cNvPr id="27" name="Google Shape;430;p60">
              <a:extLst>
                <a:ext uri="{FF2B5EF4-FFF2-40B4-BE49-F238E27FC236}">
                  <a16:creationId xmlns:a16="http://schemas.microsoft.com/office/drawing/2014/main" id="{82C2CDAA-9889-4CF0-BB11-FA58C0620888}"/>
                </a:ext>
              </a:extLst>
            </p:cNvPr>
            <p:cNvSpPr/>
            <p:nvPr/>
          </p:nvSpPr>
          <p:spPr>
            <a:xfrm flipH="1">
              <a:off x="873148" y="2387937"/>
              <a:ext cx="1586000" cy="1472787"/>
            </a:xfrm>
            <a:prstGeom prst="ellipse">
              <a:avLst/>
            </a:prstGeom>
            <a:solidFill>
              <a:srgbClr val="00AB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IBM Plex Sans" panose="020B0503050203000203" pitchFamily="34" charset="0"/>
                <a:sym typeface="Arial"/>
              </a:endParaRPr>
            </a:p>
          </p:txBody>
        </p:sp>
        <p:pic>
          <p:nvPicPr>
            <p:cNvPr id="54" name="Google Shape;444;p60">
              <a:extLst>
                <a:ext uri="{FF2B5EF4-FFF2-40B4-BE49-F238E27FC236}">
                  <a16:creationId xmlns:a16="http://schemas.microsoft.com/office/drawing/2014/main" id="{EFCF38F0-6597-49EB-9C2C-FCB96E767B5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61356" y="2655662"/>
              <a:ext cx="1009432" cy="9372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452;p60">
            <a:extLst>
              <a:ext uri="{FF2B5EF4-FFF2-40B4-BE49-F238E27FC236}">
                <a16:creationId xmlns:a16="http://schemas.microsoft.com/office/drawing/2014/main" id="{8E6994E9-0774-437C-A067-91BD542BC88F}"/>
              </a:ext>
            </a:extLst>
          </p:cNvPr>
          <p:cNvSpPr txBox="1"/>
          <p:nvPr/>
        </p:nvSpPr>
        <p:spPr>
          <a:xfrm>
            <a:off x="3269952" y="1450305"/>
            <a:ext cx="223185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dk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Responsabilidades</a:t>
            </a:r>
            <a:endParaRPr sz="900" b="1" i="0" u="none" strike="noStrike" cap="none" dirty="0">
              <a:solidFill>
                <a:schemeClr val="dk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453;p60">
            <a:extLst>
              <a:ext uri="{FF2B5EF4-FFF2-40B4-BE49-F238E27FC236}">
                <a16:creationId xmlns:a16="http://schemas.microsoft.com/office/drawing/2014/main" id="{0BB14D51-B6C7-4A7A-A7FC-6D9E588703FC}"/>
              </a:ext>
            </a:extLst>
          </p:cNvPr>
          <p:cNvSpPr txBox="1"/>
          <p:nvPr/>
        </p:nvSpPr>
        <p:spPr>
          <a:xfrm>
            <a:off x="5866711" y="1450305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Cases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" name="Google Shape;454;p60">
            <a:extLst>
              <a:ext uri="{FF2B5EF4-FFF2-40B4-BE49-F238E27FC236}">
                <a16:creationId xmlns:a16="http://schemas.microsoft.com/office/drawing/2014/main" id="{0EB69471-26D1-4DDF-8364-6C1AC0603D88}"/>
              </a:ext>
            </a:extLst>
          </p:cNvPr>
          <p:cNvSpPr txBox="1"/>
          <p:nvPr/>
        </p:nvSpPr>
        <p:spPr>
          <a:xfrm>
            <a:off x="873148" y="1870331"/>
            <a:ext cx="1504041" cy="30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lang="es-419" b="1" dirty="0">
                <a:solidFill>
                  <a:srgbClr val="00ABFF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Data Owner</a:t>
            </a:r>
            <a:endParaRPr sz="1600" b="1" dirty="0">
              <a:solidFill>
                <a:srgbClr val="00ABFF"/>
              </a:solidFill>
              <a:latin typeface="IBM Plex Sans" panose="020B0503050203000203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431;p60">
            <a:extLst>
              <a:ext uri="{FF2B5EF4-FFF2-40B4-BE49-F238E27FC236}">
                <a16:creationId xmlns:a16="http://schemas.microsoft.com/office/drawing/2014/main" id="{0CD4A3A2-896C-4D64-AE12-57D1069D83BC}"/>
              </a:ext>
            </a:extLst>
          </p:cNvPr>
          <p:cNvSpPr/>
          <p:nvPr/>
        </p:nvSpPr>
        <p:spPr>
          <a:xfrm>
            <a:off x="3253725" y="1808257"/>
            <a:ext cx="2248086" cy="488601"/>
          </a:xfrm>
          <a:prstGeom prst="roundRect">
            <a:avLst>
              <a:gd name="adj" fmla="val 16252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  <a:sym typeface="Avenir"/>
              </a:rPr>
              <a:t>Analiza incidencias, define y prioriza planes de remediación </a:t>
            </a:r>
          </a:p>
        </p:txBody>
      </p: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30120A61-6C89-4F54-A9E9-E3C86FD30500}"/>
              </a:ext>
            </a:extLst>
          </p:cNvPr>
          <p:cNvCxnSpPr>
            <a:cxnSpLocks/>
            <a:stCxn id="25" idx="2"/>
            <a:endCxn id="28" idx="1"/>
          </p:cNvCxnSpPr>
          <p:nvPr/>
        </p:nvCxnSpPr>
        <p:spPr>
          <a:xfrm flipV="1">
            <a:off x="2539932" y="2052558"/>
            <a:ext cx="713793" cy="1118762"/>
          </a:xfrm>
          <a:prstGeom prst="straightConnector1">
            <a:avLst/>
          </a:prstGeom>
          <a:ln w="12700">
            <a:solidFill>
              <a:srgbClr val="00A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453;p60">
            <a:extLst>
              <a:ext uri="{FF2B5EF4-FFF2-40B4-BE49-F238E27FC236}">
                <a16:creationId xmlns:a16="http://schemas.microsoft.com/office/drawing/2014/main" id="{5661C768-1843-4983-A515-AA6C5412BCB6}"/>
              </a:ext>
            </a:extLst>
          </p:cNvPr>
          <p:cNvSpPr txBox="1"/>
          <p:nvPr/>
        </p:nvSpPr>
        <p:spPr>
          <a:xfrm>
            <a:off x="3269951" y="3430423"/>
            <a:ext cx="2406949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b="1" dirty="0">
                <a:solidFill>
                  <a:schemeClr val="tx1"/>
                </a:solidFill>
                <a:latin typeface="IBM Plex Sans" panose="020B0503050203000203" pitchFamily="34" charset="0"/>
                <a:ea typeface="Montserrat SemiBold"/>
                <a:cs typeface="Montserrat SemiBold"/>
                <a:sym typeface="Montserrat SemiBold"/>
              </a:rPr>
              <a:t>Artefactos</a:t>
            </a:r>
            <a:endParaRPr sz="900" b="1" i="0" u="none" strike="noStrike" cap="none" dirty="0">
              <a:solidFill>
                <a:schemeClr val="tx1"/>
              </a:solidFill>
              <a:latin typeface="IBM Plex Sans" panose="020B0503050203000203" pitchFamily="34" charset="0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" name="Google Shape;398;p59">
            <a:extLst>
              <a:ext uri="{FF2B5EF4-FFF2-40B4-BE49-F238E27FC236}">
                <a16:creationId xmlns:a16="http://schemas.microsoft.com/office/drawing/2014/main" id="{CB879B94-A77F-4D23-91E1-69BBC2268BC2}"/>
              </a:ext>
            </a:extLst>
          </p:cNvPr>
          <p:cNvSpPr/>
          <p:nvPr/>
        </p:nvSpPr>
        <p:spPr>
          <a:xfrm>
            <a:off x="3269951" y="3791998"/>
            <a:ext cx="2406949" cy="751110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" name="Google Shape;398;p59">
            <a:extLst>
              <a:ext uri="{FF2B5EF4-FFF2-40B4-BE49-F238E27FC236}">
                <a16:creationId xmlns:a16="http://schemas.microsoft.com/office/drawing/2014/main" id="{ED2847CD-8C7A-470B-BA3F-49C185817CB5}"/>
              </a:ext>
            </a:extLst>
          </p:cNvPr>
          <p:cNvSpPr/>
          <p:nvPr/>
        </p:nvSpPr>
        <p:spPr>
          <a:xfrm>
            <a:off x="5866710" y="3800947"/>
            <a:ext cx="2761378" cy="752437"/>
          </a:xfrm>
          <a:prstGeom prst="roundRect">
            <a:avLst>
              <a:gd name="adj" fmla="val 3286"/>
            </a:avLst>
          </a:prstGeom>
          <a:solidFill>
            <a:srgbClr val="FFFFFF">
              <a:alpha val="25098"/>
            </a:srgbClr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453;p60">
            <a:extLst>
              <a:ext uri="{FF2B5EF4-FFF2-40B4-BE49-F238E27FC236}">
                <a16:creationId xmlns:a16="http://schemas.microsoft.com/office/drawing/2014/main" id="{4C24AA69-82FC-4A65-800C-60F93D100D2F}"/>
              </a:ext>
            </a:extLst>
          </p:cNvPr>
          <p:cNvSpPr txBox="1"/>
          <p:nvPr/>
        </p:nvSpPr>
        <p:spPr>
          <a:xfrm>
            <a:off x="5866710" y="3443301"/>
            <a:ext cx="2761378" cy="20771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9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Acompañamiento / Revisión</a:t>
            </a:r>
            <a:endParaRPr lang="es-419" sz="900" i="0" u="none" strike="noStrike" cap="none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" name="Google Shape;520;p62">
            <a:extLst>
              <a:ext uri="{FF2B5EF4-FFF2-40B4-BE49-F238E27FC236}">
                <a16:creationId xmlns:a16="http://schemas.microsoft.com/office/drawing/2014/main" id="{80D6314A-F718-4B5B-B6E2-9A9DCA5D58CE}"/>
              </a:ext>
            </a:extLst>
          </p:cNvPr>
          <p:cNvSpPr txBox="1"/>
          <p:nvPr/>
        </p:nvSpPr>
        <p:spPr>
          <a:xfrm>
            <a:off x="6832288" y="3800947"/>
            <a:ext cx="17397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 Proyecto Data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43" name="Google Shape;522;p62">
            <a:extLst>
              <a:ext uri="{FF2B5EF4-FFF2-40B4-BE49-F238E27FC236}">
                <a16:creationId xmlns:a16="http://schemas.microsoft.com/office/drawing/2014/main" id="{142E396A-EC66-4ACC-8DA2-74C44FB3332A}"/>
              </a:ext>
            </a:extLst>
          </p:cNvPr>
          <p:cNvSpPr txBox="1"/>
          <p:nvPr/>
        </p:nvSpPr>
        <p:spPr>
          <a:xfrm>
            <a:off x="6832288" y="4112882"/>
            <a:ext cx="17958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Gobierno de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4" name="Google Shape;444;p60">
            <a:extLst>
              <a:ext uri="{FF2B5EF4-FFF2-40B4-BE49-F238E27FC236}">
                <a16:creationId xmlns:a16="http://schemas.microsoft.com/office/drawing/2014/main" id="{4D68F2CB-2DE1-4989-9DE4-FA6B0BF5860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3822" y="3884019"/>
            <a:ext cx="254223" cy="24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44;p60">
            <a:extLst>
              <a:ext uri="{FF2B5EF4-FFF2-40B4-BE49-F238E27FC236}">
                <a16:creationId xmlns:a16="http://schemas.microsoft.com/office/drawing/2014/main" id="{0176901E-E809-4AAB-836C-B09E04C09D7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7312" y="4178723"/>
            <a:ext cx="254223" cy="2499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543;p63">
            <a:extLst>
              <a:ext uri="{FF2B5EF4-FFF2-40B4-BE49-F238E27FC236}">
                <a16:creationId xmlns:a16="http://schemas.microsoft.com/office/drawing/2014/main" id="{B060F704-F157-4CE5-87FD-F8475F63ECC8}"/>
              </a:ext>
            </a:extLst>
          </p:cNvPr>
          <p:cNvSpPr txBox="1"/>
          <p:nvPr/>
        </p:nvSpPr>
        <p:spPr>
          <a:xfrm>
            <a:off x="3763236" y="3864495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MX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Diccionario y Catálogo del Dato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84B065D9-17EA-476F-8F41-93EFF8E702CE}"/>
              </a:ext>
            </a:extLst>
          </p:cNvPr>
          <p:cNvSpPr/>
          <p:nvPr/>
        </p:nvSpPr>
        <p:spPr>
          <a:xfrm>
            <a:off x="3405359" y="3890658"/>
            <a:ext cx="335280" cy="559422"/>
          </a:xfrm>
          <a:prstGeom prst="roundRect">
            <a:avLst>
              <a:gd name="adj" fmla="val 140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37" name="Google Shape;549;p63">
            <a:extLst>
              <a:ext uri="{FF2B5EF4-FFF2-40B4-BE49-F238E27FC236}">
                <a16:creationId xmlns:a16="http://schemas.microsoft.com/office/drawing/2014/main" id="{DF4FCE5A-CE97-46C6-8BBF-7DB4FDE2283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6710" y="4196323"/>
            <a:ext cx="214717" cy="214717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543;p63">
            <a:extLst>
              <a:ext uri="{FF2B5EF4-FFF2-40B4-BE49-F238E27FC236}">
                <a16:creationId xmlns:a16="http://schemas.microsoft.com/office/drawing/2014/main" id="{CAF2165C-44FC-463C-9FA3-78099CABC989}"/>
              </a:ext>
            </a:extLst>
          </p:cNvPr>
          <p:cNvSpPr txBox="1"/>
          <p:nvPr/>
        </p:nvSpPr>
        <p:spPr>
          <a:xfrm>
            <a:off x="3767517" y="4094593"/>
            <a:ext cx="1762776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just">
              <a:buSzPts val="1200"/>
            </a:pPr>
            <a:r>
              <a:rPr lang="es-419" sz="900" dirty="0">
                <a:solidFill>
                  <a:schemeClr val="bg1"/>
                </a:solidFill>
                <a:latin typeface="IBM Plex Sans" panose="020B0503050203000203" pitchFamily="34" charset="0"/>
                <a:sym typeface="Avenir"/>
              </a:rPr>
              <a:t>Portal datos</a:t>
            </a:r>
            <a:endParaRPr sz="9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0" name="Google Shape;517;p62">
            <a:extLst>
              <a:ext uri="{FF2B5EF4-FFF2-40B4-BE49-F238E27FC236}">
                <a16:creationId xmlns:a16="http://schemas.microsoft.com/office/drawing/2014/main" id="{A1AF0A36-ABFF-4366-AE2A-C79B75F23902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66710" y="3943807"/>
            <a:ext cx="201180" cy="201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673560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DFDB-9D4A-D855-C178-1BF5BE198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5" descr="Small tree">
            <a:extLst>
              <a:ext uri="{FF2B5EF4-FFF2-40B4-BE49-F238E27FC236}">
                <a16:creationId xmlns:a16="http://schemas.microsoft.com/office/drawing/2014/main" id="{ABD25E92-F32A-FE2F-09FB-0448DF3442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684" b="11719"/>
          <a:stretch/>
        </p:blipFill>
        <p:spPr>
          <a:xfrm>
            <a:off x="1" y="0"/>
            <a:ext cx="9144002" cy="516347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A3EEB3A-E23E-F8AC-3DFD-3906FFCEC2CC}"/>
              </a:ext>
            </a:extLst>
          </p:cNvPr>
          <p:cNvSpPr txBox="1"/>
          <p:nvPr/>
        </p:nvSpPr>
        <p:spPr>
          <a:xfrm>
            <a:off x="4862357" y="1112608"/>
            <a:ext cx="3394952" cy="1459142"/>
          </a:xfrm>
          <a:prstGeom prst="rect">
            <a:avLst/>
          </a:prstGeom>
        </p:spPr>
        <p:txBody>
          <a:bodyPr vert="horz" lIns="68580" tIns="34290" rIns="68580" bIns="34290" rtlCol="0" anchor="t">
            <a:normAutofit fontScale="40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450"/>
              </a:spcAft>
            </a:pPr>
            <a:r>
              <a:rPr lang="en-US" sz="3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INICIATIVA: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450"/>
              </a:spcAft>
            </a:pPr>
            <a:r>
              <a:rPr lang="en-US" sz="3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ARBOL DE VALOR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450"/>
              </a:spcAft>
            </a:pPr>
            <a:endParaRPr lang="en-US" sz="30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385763" indent="-385763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Font typeface="+mj-lt"/>
              <a:buAutoNum type="arabicPeriod"/>
            </a:pPr>
            <a:r>
              <a:rPr lang="en-US" sz="3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CATEGORIZACIÓN INDUSTRIAL</a:t>
            </a:r>
          </a:p>
          <a:p>
            <a:pPr marL="385763" indent="-385763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Font typeface="+mj-lt"/>
              <a:buAutoNum type="arabicPeriod"/>
            </a:pPr>
            <a:r>
              <a:rPr lang="en-US" sz="3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CUMPLIMIENTO DE PLAN DE SIEMBRA</a:t>
            </a:r>
          </a:p>
          <a:p>
            <a:pPr marL="385763" indent="-385763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Font typeface="+mj-lt"/>
              <a:buAutoNum type="arabicPeriod"/>
            </a:pPr>
            <a:r>
              <a:rPr lang="en-US" sz="3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COBERTURA DE PERSONAL (GCH)</a:t>
            </a:r>
          </a:p>
          <a:p>
            <a:pPr marL="385763" indent="-385763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Font typeface="+mj-lt"/>
              <a:buAutoNum type="arabicPeriod"/>
            </a:pPr>
            <a:endParaRPr lang="en-US" sz="2025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4935013-BB18-6CA8-C1C4-8BBF63E02E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49" r="3095"/>
          <a:stretch>
            <a:fillRect/>
          </a:stretch>
        </p:blipFill>
        <p:spPr>
          <a:xfrm>
            <a:off x="4987636" y="3471719"/>
            <a:ext cx="4156363" cy="167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685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B90CEE-5AA7-A06D-9AAA-B701D93BF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C245527-18D1-8CD7-0CA1-9DF670865CF1}"/>
              </a:ext>
            </a:extLst>
          </p:cNvPr>
          <p:cNvSpPr txBox="1"/>
          <p:nvPr/>
        </p:nvSpPr>
        <p:spPr>
          <a:xfrm>
            <a:off x="5842968" y="1051040"/>
            <a:ext cx="3095971" cy="244682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ÁRBOL DE VALOR</a:t>
            </a: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PARA CADA INDICADOR</a:t>
            </a:r>
          </a:p>
          <a:p>
            <a:pPr algn="ctr"/>
            <a:endParaRPr lang="es-ES" sz="2400">
              <a:solidFill>
                <a:schemeClr val="bg1"/>
              </a:solidFill>
              <a:latin typeface="Blogger Sans"/>
            </a:endParaRP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A NIVEL DE NEGOCIO</a:t>
            </a:r>
          </a:p>
          <a:p>
            <a:pPr algn="ctr"/>
            <a:endParaRPr lang="en-US" sz="105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CE7C7B-6832-12EA-38FF-50AFEA867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725391" cy="518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88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19ECAA-6B2F-B8C4-E192-1B7A5C370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D1FB500-20DF-7678-818C-E43A5CCEEABE}"/>
              </a:ext>
            </a:extLst>
          </p:cNvPr>
          <p:cNvSpPr txBox="1"/>
          <p:nvPr/>
        </p:nvSpPr>
        <p:spPr>
          <a:xfrm>
            <a:off x="5842968" y="1051040"/>
            <a:ext cx="3095971" cy="207749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ÁRBOL DE VALOR</a:t>
            </a: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PARA CADA INDICADOR</a:t>
            </a:r>
          </a:p>
          <a:p>
            <a:pPr algn="ctr"/>
            <a:endParaRPr lang="es-ES" sz="2400">
              <a:solidFill>
                <a:schemeClr val="bg1"/>
              </a:solidFill>
              <a:latin typeface="Blogger Sans"/>
            </a:endParaRP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A NIVEL TÉCNICO</a:t>
            </a:r>
          </a:p>
          <a:p>
            <a:pPr algn="ctr"/>
            <a:endParaRPr lang="en-US" sz="105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E076A6-8934-180B-7658-5563B3DCD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1"/>
          <a:stretch/>
        </p:blipFill>
        <p:spPr>
          <a:xfrm>
            <a:off x="47150" y="857250"/>
            <a:ext cx="571980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4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F57898-2D7F-E4BD-5F55-C0DD70E7B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AC61F04-1A60-4916-27CB-B8F336A2B073}"/>
              </a:ext>
            </a:extLst>
          </p:cNvPr>
          <p:cNvSpPr txBox="1"/>
          <p:nvPr/>
        </p:nvSpPr>
        <p:spPr>
          <a:xfrm>
            <a:off x="5842968" y="1051040"/>
            <a:ext cx="3095971" cy="244682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ÁRBOL DE VALOR</a:t>
            </a: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PARA CADA INDICADOR</a:t>
            </a:r>
          </a:p>
          <a:p>
            <a:pPr algn="ctr"/>
            <a:endParaRPr lang="es-ES" sz="2400">
              <a:solidFill>
                <a:schemeClr val="bg1"/>
              </a:solidFill>
              <a:latin typeface="Blogger Sans"/>
            </a:endParaRPr>
          </a:p>
          <a:p>
            <a:pPr algn="ctr"/>
            <a:r>
              <a:rPr lang="es-ES" sz="2400">
                <a:solidFill>
                  <a:schemeClr val="bg1"/>
                </a:solidFill>
                <a:latin typeface="Blogger Sans"/>
              </a:rPr>
              <a:t>FICHA CALIDAD DE DATOS</a:t>
            </a:r>
          </a:p>
          <a:p>
            <a:pPr algn="ctr"/>
            <a:endParaRPr lang="en-US" sz="105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DDCE26B-EF69-7B7A-4189-AD4294549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3048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966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619800" y="436284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3. Proyecto Indicadores Arbol de Valor</a:t>
            </a:r>
            <a:b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</a:br>
            <a:endParaRPr lang="es-419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29" name="Google Shape;642;p67">
            <a:extLst>
              <a:ext uri="{FF2B5EF4-FFF2-40B4-BE49-F238E27FC236}">
                <a16:creationId xmlns:a16="http://schemas.microsoft.com/office/drawing/2014/main" id="{3DC8D254-D0CB-4B78-9E80-B175B50F7618}"/>
              </a:ext>
            </a:extLst>
          </p:cNvPr>
          <p:cNvSpPr/>
          <p:nvPr/>
        </p:nvSpPr>
        <p:spPr>
          <a:xfrm>
            <a:off x="619800" y="3168767"/>
            <a:ext cx="2634900" cy="1080462"/>
          </a:xfrm>
          <a:prstGeom prst="rect">
            <a:avLst/>
          </a:prstGeom>
          <a:noFill/>
          <a:ln w="127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>
              <a:buClr>
                <a:schemeClr val="dk1"/>
              </a:buClr>
              <a:buSzPts val="1200"/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Carlos Olguin</a:t>
            </a:r>
          </a:p>
          <a:p>
            <a:pPr algn="ctr">
              <a:buClr>
                <a:schemeClr val="dk1"/>
              </a:buClr>
              <a:buSzPts val="1200"/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Javier Gilardi</a:t>
            </a:r>
          </a:p>
          <a:p>
            <a:pPr algn="ctr">
              <a:buClr>
                <a:schemeClr val="dk1"/>
              </a:buClr>
              <a:buSzPts val="1200"/>
            </a:pPr>
            <a:r>
              <a:rPr lang="es-419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Edwin Cipriano</a:t>
            </a:r>
            <a:endParaRPr sz="10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sp>
        <p:nvSpPr>
          <p:cNvPr id="32" name="Google Shape;643;p67">
            <a:extLst>
              <a:ext uri="{FF2B5EF4-FFF2-40B4-BE49-F238E27FC236}">
                <a16:creationId xmlns:a16="http://schemas.microsoft.com/office/drawing/2014/main" id="{9ED34B0D-2F56-4DBC-8210-284BC3495EF1}"/>
              </a:ext>
            </a:extLst>
          </p:cNvPr>
          <p:cNvSpPr/>
          <p:nvPr/>
        </p:nvSpPr>
        <p:spPr>
          <a:xfrm>
            <a:off x="5889300" y="3168767"/>
            <a:ext cx="2901600" cy="1080461"/>
          </a:xfrm>
          <a:prstGeom prst="rect">
            <a:avLst/>
          </a:prstGeom>
          <a:noFill/>
          <a:ln w="127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algn="ctr">
              <a:buClr>
                <a:schemeClr val="dk1"/>
              </a:buClr>
              <a:buSzPts val="1200"/>
            </a:pPr>
            <a:r>
              <a:rPr lang="en-US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William Castañeda</a:t>
            </a:r>
          </a:p>
          <a:p>
            <a:pPr algn="ctr">
              <a:buClr>
                <a:schemeClr val="dk1"/>
              </a:buClr>
              <a:buSzPts val="1200"/>
            </a:pPr>
            <a:r>
              <a:rPr lang="en-US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Jose Torres</a:t>
            </a:r>
            <a:endParaRPr sz="10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1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100" i="1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" name="Google Shape;644;p67">
            <a:extLst>
              <a:ext uri="{FF2B5EF4-FFF2-40B4-BE49-F238E27FC236}">
                <a16:creationId xmlns:a16="http://schemas.microsoft.com/office/drawing/2014/main" id="{11DD040D-9D41-45C8-B3E5-1B4AB0836D17}"/>
              </a:ext>
            </a:extLst>
          </p:cNvPr>
          <p:cNvSpPr/>
          <p:nvPr/>
        </p:nvSpPr>
        <p:spPr>
          <a:xfrm>
            <a:off x="3254550" y="3168768"/>
            <a:ext cx="2634900" cy="1080462"/>
          </a:xfrm>
          <a:prstGeom prst="rect">
            <a:avLst/>
          </a:prstGeom>
          <a:noFill/>
          <a:ln w="12700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1000" dirty="0">
                <a:solidFill>
                  <a:schemeClr val="bg1"/>
                </a:solidFill>
                <a:latin typeface="IBM Plex Sans" panose="020B0503050203000203" pitchFamily="34" charset="0"/>
                <a:sym typeface="Montserrat SemiBold"/>
              </a:rPr>
              <a:t>Raúl Saldaña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000" dirty="0">
              <a:solidFill>
                <a:schemeClr val="bg1"/>
              </a:solidFill>
              <a:latin typeface="IBM Plex Sans" panose="020B0503050203000203" pitchFamily="34" charset="0"/>
              <a:sym typeface="Montserrat SemiBold"/>
            </a:endParaRPr>
          </a:p>
        </p:txBody>
      </p:sp>
      <p:sp>
        <p:nvSpPr>
          <p:cNvPr id="45" name="Google Shape;645;p67">
            <a:extLst>
              <a:ext uri="{FF2B5EF4-FFF2-40B4-BE49-F238E27FC236}">
                <a16:creationId xmlns:a16="http://schemas.microsoft.com/office/drawing/2014/main" id="{8398E1E1-511D-46AF-BEAE-325FC78D908D}"/>
              </a:ext>
            </a:extLst>
          </p:cNvPr>
          <p:cNvSpPr/>
          <p:nvPr/>
        </p:nvSpPr>
        <p:spPr>
          <a:xfrm>
            <a:off x="619800" y="2703768"/>
            <a:ext cx="2634900" cy="465000"/>
          </a:xfrm>
          <a:prstGeom prst="rect">
            <a:avLst/>
          </a:prstGeom>
          <a:solidFill>
            <a:srgbClr val="FFFFFF">
              <a:alpha val="25098"/>
            </a:srgbClr>
          </a:solidFill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>
              <a:buClr>
                <a:schemeClr val="dk1"/>
              </a:buClr>
              <a:buSzPts val="800"/>
            </a:pPr>
            <a:r>
              <a:rPr lang="es-419" sz="1100" dirty="0">
                <a:solidFill>
                  <a:schemeClr val="bg1"/>
                </a:solidFill>
                <a:latin typeface="Montserrat SemiBold"/>
                <a:sym typeface="Avenir"/>
              </a:rPr>
              <a:t>Global Data Owners</a:t>
            </a:r>
            <a:endParaRPr sz="1100" dirty="0">
              <a:solidFill>
                <a:schemeClr val="bg1"/>
              </a:solidFill>
              <a:latin typeface="Montserrat SemiBold"/>
              <a:sym typeface="Avenir"/>
            </a:endParaRPr>
          </a:p>
        </p:txBody>
      </p:sp>
      <p:sp>
        <p:nvSpPr>
          <p:cNvPr id="47" name="Google Shape;646;p67">
            <a:extLst>
              <a:ext uri="{FF2B5EF4-FFF2-40B4-BE49-F238E27FC236}">
                <a16:creationId xmlns:a16="http://schemas.microsoft.com/office/drawing/2014/main" id="{EAF7015F-C1AA-4144-9C19-8177A17038A6}"/>
              </a:ext>
            </a:extLst>
          </p:cNvPr>
          <p:cNvSpPr/>
          <p:nvPr/>
        </p:nvSpPr>
        <p:spPr>
          <a:xfrm>
            <a:off x="3254550" y="2703792"/>
            <a:ext cx="2634900" cy="465000"/>
          </a:xfrm>
          <a:prstGeom prst="rect">
            <a:avLst/>
          </a:prstGeom>
          <a:solidFill>
            <a:srgbClr val="FFFFFF">
              <a:alpha val="25098"/>
            </a:srgbClr>
          </a:solidFill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>
              <a:buClr>
                <a:schemeClr val="dk1"/>
              </a:buClr>
              <a:buSzPts val="800"/>
            </a:pPr>
            <a:r>
              <a:rPr lang="es-419" sz="1100" dirty="0">
                <a:solidFill>
                  <a:schemeClr val="bg1"/>
                </a:solidFill>
                <a:latin typeface="Montserrat SemiBold"/>
                <a:sym typeface="Avenir"/>
              </a:rPr>
              <a:t>Líder Gobierno de Datos</a:t>
            </a:r>
            <a:endParaRPr sz="1100" dirty="0">
              <a:solidFill>
                <a:schemeClr val="bg1"/>
              </a:solidFill>
              <a:latin typeface="Montserrat SemiBold"/>
              <a:sym typeface="Avenir"/>
            </a:endParaRPr>
          </a:p>
        </p:txBody>
      </p:sp>
      <p:sp>
        <p:nvSpPr>
          <p:cNvPr id="48" name="Google Shape;647;p67">
            <a:extLst>
              <a:ext uri="{FF2B5EF4-FFF2-40B4-BE49-F238E27FC236}">
                <a16:creationId xmlns:a16="http://schemas.microsoft.com/office/drawing/2014/main" id="{FD7F7C19-553F-452E-878E-4D036E4EB961}"/>
              </a:ext>
            </a:extLst>
          </p:cNvPr>
          <p:cNvSpPr/>
          <p:nvPr/>
        </p:nvSpPr>
        <p:spPr>
          <a:xfrm>
            <a:off x="5889300" y="2703777"/>
            <a:ext cx="2901600" cy="465000"/>
          </a:xfrm>
          <a:prstGeom prst="rect">
            <a:avLst/>
          </a:prstGeom>
          <a:solidFill>
            <a:srgbClr val="FFFFFF">
              <a:alpha val="25098"/>
            </a:srgbClr>
          </a:solidFill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>
              <a:buClr>
                <a:schemeClr val="dk1"/>
              </a:buClr>
              <a:buSzPts val="800"/>
            </a:pPr>
            <a:r>
              <a:rPr lang="es-419" sz="1100" dirty="0">
                <a:solidFill>
                  <a:schemeClr val="bg1"/>
                </a:solidFill>
                <a:latin typeface="Montserrat SemiBold"/>
                <a:sym typeface="Avenir"/>
              </a:rPr>
              <a:t>Inteligencia Artificial y Datos</a:t>
            </a:r>
            <a:endParaRPr sz="1100" dirty="0">
              <a:solidFill>
                <a:schemeClr val="bg1"/>
              </a:solidFill>
              <a:latin typeface="Montserrat SemiBold"/>
              <a:sym typeface="Avenir"/>
            </a:endParaRPr>
          </a:p>
        </p:txBody>
      </p:sp>
      <p:sp>
        <p:nvSpPr>
          <p:cNvPr id="49" name="Google Shape;648;p67">
            <a:extLst>
              <a:ext uri="{FF2B5EF4-FFF2-40B4-BE49-F238E27FC236}">
                <a16:creationId xmlns:a16="http://schemas.microsoft.com/office/drawing/2014/main" id="{08FD61C8-2061-4688-95EA-C7A0CEDA465B}"/>
              </a:ext>
            </a:extLst>
          </p:cNvPr>
          <p:cNvSpPr/>
          <p:nvPr/>
        </p:nvSpPr>
        <p:spPr>
          <a:xfrm>
            <a:off x="1392424" y="1362001"/>
            <a:ext cx="2097703" cy="401062"/>
          </a:xfrm>
          <a:prstGeom prst="roundRect">
            <a:avLst>
              <a:gd name="adj" fmla="val 27836"/>
            </a:avLst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419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  <a:ea typeface="Roboto Medium"/>
                <a:sym typeface="Montserrat SemiBold"/>
              </a:rPr>
              <a:t>Data Steward</a:t>
            </a:r>
            <a:endParaRPr sz="120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  <a:ea typeface="Roboto Medium"/>
              <a:sym typeface="Montserrat SemiBold"/>
            </a:endParaRPr>
          </a:p>
        </p:txBody>
      </p:sp>
      <p:sp>
        <p:nvSpPr>
          <p:cNvPr id="50" name="Google Shape;649;p67">
            <a:extLst>
              <a:ext uri="{FF2B5EF4-FFF2-40B4-BE49-F238E27FC236}">
                <a16:creationId xmlns:a16="http://schemas.microsoft.com/office/drawing/2014/main" id="{C6893205-22D0-45AD-A227-13CFE42D30FE}"/>
              </a:ext>
            </a:extLst>
          </p:cNvPr>
          <p:cNvSpPr txBox="1"/>
          <p:nvPr/>
        </p:nvSpPr>
        <p:spPr>
          <a:xfrm>
            <a:off x="3991191" y="1255059"/>
            <a:ext cx="2590200" cy="608700"/>
          </a:xfrm>
          <a:prstGeom prst="rect">
            <a:avLst/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1100" dirty="0">
                <a:solidFill>
                  <a:schemeClr val="bg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Juan Quinde</a:t>
            </a:r>
            <a:endParaRPr sz="1100" dirty="0">
              <a:solidFill>
                <a:schemeClr val="bg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s-419" sz="1100" i="1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Domnio de Alcachofa</a:t>
            </a:r>
            <a:endParaRPr sz="1100" b="1" i="0" u="sng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651;p67">
            <a:extLst>
              <a:ext uri="{FF2B5EF4-FFF2-40B4-BE49-F238E27FC236}">
                <a16:creationId xmlns:a16="http://schemas.microsoft.com/office/drawing/2014/main" id="{0FABDEF4-AEFC-4964-857F-A80EE07525A3}"/>
              </a:ext>
            </a:extLst>
          </p:cNvPr>
          <p:cNvSpPr/>
          <p:nvPr/>
        </p:nvSpPr>
        <p:spPr>
          <a:xfrm>
            <a:off x="619800" y="2238802"/>
            <a:ext cx="8171100" cy="465000"/>
          </a:xfrm>
          <a:prstGeom prst="rect">
            <a:avLst/>
          </a:prstGeom>
          <a:solidFill>
            <a:srgbClr val="00AB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Owners</a:t>
            </a:r>
            <a:endParaRPr sz="1500" i="0" u="none" strike="noStrike" cap="non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5" name="Google Shape;652;p67">
            <a:extLst>
              <a:ext uri="{FF2B5EF4-FFF2-40B4-BE49-F238E27FC236}">
                <a16:creationId xmlns:a16="http://schemas.microsoft.com/office/drawing/2014/main" id="{07873E64-14F3-4A06-9362-3BB5A58A29A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7400" y="2238802"/>
            <a:ext cx="461900" cy="46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653;p67">
            <a:extLst>
              <a:ext uri="{FF2B5EF4-FFF2-40B4-BE49-F238E27FC236}">
                <a16:creationId xmlns:a16="http://schemas.microsoft.com/office/drawing/2014/main" id="{D0496E18-E84E-4159-A362-5EEB380A642E}"/>
              </a:ext>
            </a:extLst>
          </p:cNvPr>
          <p:cNvPicPr preferRelativeResize="0"/>
          <p:nvPr/>
        </p:nvPicPr>
        <p:blipFill>
          <a:blip r:embed="rId6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6538" y="1393582"/>
            <a:ext cx="326311" cy="361634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655;p67">
            <a:extLst>
              <a:ext uri="{FF2B5EF4-FFF2-40B4-BE49-F238E27FC236}">
                <a16:creationId xmlns:a16="http://schemas.microsoft.com/office/drawing/2014/main" id="{4DE1AEF9-4067-4E3D-8E2E-3BE87629D299}"/>
              </a:ext>
            </a:extLst>
          </p:cNvPr>
          <p:cNvSpPr txBox="1"/>
          <p:nvPr/>
        </p:nvSpPr>
        <p:spPr>
          <a:xfrm>
            <a:off x="7187576" y="1137144"/>
            <a:ext cx="5640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 b="1" dirty="0">
                <a:solidFill>
                  <a:srgbClr val="00FF9F"/>
                </a:solidFill>
                <a:latin typeface="Avenir"/>
                <a:ea typeface="Avenir"/>
                <a:cs typeface="Avenir"/>
                <a:sym typeface="Avenir"/>
              </a:rPr>
              <a:t>OK</a:t>
            </a:r>
            <a:endParaRPr sz="2400" b="1" dirty="0">
              <a:solidFill>
                <a:srgbClr val="00FF9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BB0A437-A824-44B9-8598-F2E64F756C39}"/>
              </a:ext>
            </a:extLst>
          </p:cNvPr>
          <p:cNvCxnSpPr>
            <a:stCxn id="49" idx="3"/>
            <a:endCxn id="50" idx="1"/>
          </p:cNvCxnSpPr>
          <p:nvPr/>
        </p:nvCxnSpPr>
        <p:spPr>
          <a:xfrm flipV="1">
            <a:off x="3490127" y="1559409"/>
            <a:ext cx="501064" cy="3123"/>
          </a:xfrm>
          <a:prstGeom prst="straightConnector1">
            <a:avLst/>
          </a:prstGeom>
          <a:ln w="1905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1BADA209-2274-4660-9AF6-C1ABA5438488}"/>
              </a:ext>
            </a:extLst>
          </p:cNvPr>
          <p:cNvCxnSpPr>
            <a:stCxn id="50" idx="3"/>
          </p:cNvCxnSpPr>
          <p:nvPr/>
        </p:nvCxnSpPr>
        <p:spPr>
          <a:xfrm>
            <a:off x="6581391" y="1559409"/>
            <a:ext cx="501064" cy="0"/>
          </a:xfrm>
          <a:prstGeom prst="straightConnector1">
            <a:avLst/>
          </a:prstGeom>
          <a:ln w="19050">
            <a:solidFill>
              <a:srgbClr val="00FF9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63;p68">
            <a:extLst>
              <a:ext uri="{FF2B5EF4-FFF2-40B4-BE49-F238E27FC236}">
                <a16:creationId xmlns:a16="http://schemas.microsoft.com/office/drawing/2014/main" id="{25BEEE39-08B0-5390-F518-29B1DEDFE6FD}"/>
              </a:ext>
            </a:extLst>
          </p:cNvPr>
          <p:cNvSpPr/>
          <p:nvPr/>
        </p:nvSpPr>
        <p:spPr>
          <a:xfrm>
            <a:off x="2348880" y="4477565"/>
            <a:ext cx="4446239" cy="473255"/>
          </a:xfrm>
          <a:prstGeom prst="rect">
            <a:avLst/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solidFill>
                  <a:schemeClr val="bg1"/>
                </a:solidFill>
                <a:latin typeface="IBM Plex Sans" panose="020B0503050203000203" pitchFamily="34" charset="0"/>
              </a:rPr>
              <a:t>Reporte Indicadores de Arbol de Valor</a:t>
            </a:r>
            <a:endParaRPr lang="es-MX" sz="1000" dirty="0">
              <a:solidFill>
                <a:schemeClr val="bg1"/>
              </a:solidFill>
              <a:latin typeface="IBM Plex Sans" panose="020B0503050203000203" pitchFamily="34" charset="0"/>
              <a:sym typeface="Avenir"/>
            </a:endParaRPr>
          </a:p>
        </p:txBody>
      </p:sp>
      <p:pic>
        <p:nvPicPr>
          <p:cNvPr id="4" name="Google Shape;668;p68">
            <a:extLst>
              <a:ext uri="{FF2B5EF4-FFF2-40B4-BE49-F238E27FC236}">
                <a16:creationId xmlns:a16="http://schemas.microsoft.com/office/drawing/2014/main" id="{117496CF-6558-5314-1A2D-56E3DC955A73}"/>
              </a:ext>
            </a:extLst>
          </p:cNvPr>
          <p:cNvPicPr preferRelativeResize="0"/>
          <p:nvPr/>
        </p:nvPicPr>
        <p:blipFill>
          <a:blip r:embed="rId8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6168" y="4549767"/>
            <a:ext cx="328850" cy="328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738932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295;p50">
            <a:extLst>
              <a:ext uri="{FF2B5EF4-FFF2-40B4-BE49-F238E27FC236}">
                <a16:creationId xmlns:a16="http://schemas.microsoft.com/office/drawing/2014/main" id="{50D39AD5-3C2F-45F1-84AB-23CD0F842C1E}"/>
              </a:ext>
            </a:extLst>
          </p:cNvPr>
          <p:cNvSpPr txBox="1">
            <a:spLocks/>
          </p:cNvSpPr>
          <p:nvPr/>
        </p:nvSpPr>
        <p:spPr>
          <a:xfrm>
            <a:off x="2575957" y="832925"/>
            <a:ext cx="5922088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595959"/>
              </a:buClr>
              <a:buSzPts val="2300"/>
              <a:buFont typeface="Montserrat SemiBold"/>
              <a:buNone/>
            </a:pPr>
            <a:r>
              <a:rPr lang="es-MX" sz="2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  <a:sym typeface="Montserrat"/>
              </a:rPr>
              <a:t>¿Qué es el Gobierno de Datos?</a:t>
            </a:r>
          </a:p>
          <a:p>
            <a:pPr>
              <a:lnSpc>
                <a:spcPct val="90000"/>
              </a:lnSpc>
              <a:buClr>
                <a:srgbClr val="595959"/>
              </a:buClr>
              <a:buSzPts val="2300"/>
              <a:buFont typeface="Montserrat SemiBold"/>
              <a:buNone/>
            </a:pPr>
            <a:endParaRPr lang="es-MX" sz="22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Google Shape;297;p50">
            <a:extLst>
              <a:ext uri="{FF2B5EF4-FFF2-40B4-BE49-F238E27FC236}">
                <a16:creationId xmlns:a16="http://schemas.microsoft.com/office/drawing/2014/main" id="{0BADEA59-5A13-41EA-9463-6DFF55AD5410}"/>
              </a:ext>
            </a:extLst>
          </p:cNvPr>
          <p:cNvSpPr/>
          <p:nvPr/>
        </p:nvSpPr>
        <p:spPr>
          <a:xfrm>
            <a:off x="553053" y="2262891"/>
            <a:ext cx="8205600" cy="2204177"/>
          </a:xfrm>
          <a:prstGeom prst="roundRect">
            <a:avLst>
              <a:gd name="adj" fmla="val 1405"/>
            </a:avLst>
          </a:prstGeom>
          <a:noFill/>
          <a:ln w="25400" cap="flat" cmpd="sng">
            <a:solidFill>
              <a:srgbClr val="00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7000" tIns="33500" rIns="67000" bIns="335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99;p50">
            <a:extLst>
              <a:ext uri="{FF2B5EF4-FFF2-40B4-BE49-F238E27FC236}">
                <a16:creationId xmlns:a16="http://schemas.microsoft.com/office/drawing/2014/main" id="{8741365F-FF33-4593-8846-CD76EE6C65B7}"/>
              </a:ext>
            </a:extLst>
          </p:cNvPr>
          <p:cNvSpPr txBox="1"/>
          <p:nvPr/>
        </p:nvSpPr>
        <p:spPr>
          <a:xfrm>
            <a:off x="1076229" y="2439420"/>
            <a:ext cx="16584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000" b="1" i="1" u="none" strike="noStrike" cap="none" dirty="0">
                <a:solidFill>
                  <a:srgbClr val="00A7FF"/>
                </a:solidFill>
                <a:latin typeface="Lato"/>
                <a:ea typeface="Lato"/>
                <a:cs typeface="Lato"/>
                <a:sym typeface="Lato"/>
              </a:rPr>
              <a:t>Entendible</a:t>
            </a:r>
            <a:endParaRPr sz="1000" b="1" i="1" u="none" strike="noStrike" cap="none" dirty="0">
              <a:solidFill>
                <a:srgbClr val="00A7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" name="Google Shape;300;p50">
            <a:extLst>
              <a:ext uri="{FF2B5EF4-FFF2-40B4-BE49-F238E27FC236}">
                <a16:creationId xmlns:a16="http://schemas.microsoft.com/office/drawing/2014/main" id="{922B320F-592E-4CA4-8523-6FAEBD20A5C2}"/>
              </a:ext>
            </a:extLst>
          </p:cNvPr>
          <p:cNvSpPr txBox="1"/>
          <p:nvPr/>
        </p:nvSpPr>
        <p:spPr>
          <a:xfrm>
            <a:off x="2936154" y="2439420"/>
            <a:ext cx="15882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000" b="1" i="1" u="none" strike="noStrike" cap="none" dirty="0">
                <a:solidFill>
                  <a:srgbClr val="00FF9F"/>
                </a:solidFill>
                <a:latin typeface="Lato"/>
                <a:ea typeface="Lato"/>
                <a:cs typeface="Lato"/>
                <a:sym typeface="Lato"/>
              </a:rPr>
              <a:t>Confiable</a:t>
            </a:r>
            <a:endParaRPr sz="1000" b="1" i="1" u="none" strike="noStrike" cap="none" dirty="0">
              <a:solidFill>
                <a:srgbClr val="00FF9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" name="Google Shape;301;p50">
            <a:extLst>
              <a:ext uri="{FF2B5EF4-FFF2-40B4-BE49-F238E27FC236}">
                <a16:creationId xmlns:a16="http://schemas.microsoft.com/office/drawing/2014/main" id="{9519D603-17C4-45B6-AF79-9FF782D775A3}"/>
              </a:ext>
            </a:extLst>
          </p:cNvPr>
          <p:cNvSpPr txBox="1"/>
          <p:nvPr/>
        </p:nvSpPr>
        <p:spPr>
          <a:xfrm>
            <a:off x="4633036" y="2423992"/>
            <a:ext cx="16584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000" b="1" i="1" u="none" strike="noStrike" cap="none" dirty="0">
                <a:solidFill>
                  <a:srgbClr val="FB569C"/>
                </a:solidFill>
                <a:latin typeface="Lato"/>
                <a:ea typeface="Lato"/>
                <a:cs typeface="Lato"/>
                <a:sym typeface="Lato"/>
              </a:rPr>
              <a:t>Ubicable</a:t>
            </a:r>
            <a:endParaRPr sz="1000" b="1" i="1" u="none" strike="noStrike" cap="none" dirty="0">
              <a:solidFill>
                <a:srgbClr val="FB56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" name="Google Shape;302;p50">
            <a:extLst>
              <a:ext uri="{FF2B5EF4-FFF2-40B4-BE49-F238E27FC236}">
                <a16:creationId xmlns:a16="http://schemas.microsoft.com/office/drawing/2014/main" id="{99282BE4-8557-46A2-9637-7134AEB981CB}"/>
              </a:ext>
            </a:extLst>
          </p:cNvPr>
          <p:cNvSpPr txBox="1"/>
          <p:nvPr/>
        </p:nvSpPr>
        <p:spPr>
          <a:xfrm>
            <a:off x="6586069" y="2439420"/>
            <a:ext cx="16584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000" b="1" i="1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Accesible</a:t>
            </a:r>
            <a:endParaRPr sz="1000" b="1" i="1" u="none" strike="noStrike" cap="none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" name="Google Shape;303;p50">
            <a:extLst>
              <a:ext uri="{FF2B5EF4-FFF2-40B4-BE49-F238E27FC236}">
                <a16:creationId xmlns:a16="http://schemas.microsoft.com/office/drawing/2014/main" id="{AD4F7D8A-A834-45AD-8D61-6FB8050085F6}"/>
              </a:ext>
            </a:extLst>
          </p:cNvPr>
          <p:cNvSpPr/>
          <p:nvPr/>
        </p:nvSpPr>
        <p:spPr>
          <a:xfrm>
            <a:off x="6307436" y="2703255"/>
            <a:ext cx="2016600" cy="8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sng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306;p50">
            <a:extLst>
              <a:ext uri="{FF2B5EF4-FFF2-40B4-BE49-F238E27FC236}">
                <a16:creationId xmlns:a16="http://schemas.microsoft.com/office/drawing/2014/main" id="{AE4332A1-F041-408B-BC2C-00858A1D7255}"/>
              </a:ext>
            </a:extLst>
          </p:cNvPr>
          <p:cNvSpPr txBox="1"/>
          <p:nvPr/>
        </p:nvSpPr>
        <p:spPr>
          <a:xfrm>
            <a:off x="6398942" y="3284801"/>
            <a:ext cx="1518900" cy="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00448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" name="Google Shape;307;p50">
            <a:extLst>
              <a:ext uri="{FF2B5EF4-FFF2-40B4-BE49-F238E27FC236}">
                <a16:creationId xmlns:a16="http://schemas.microsoft.com/office/drawing/2014/main" id="{8B6B1FC6-3C5D-41D3-89EF-8988CB979982}"/>
              </a:ext>
            </a:extLst>
          </p:cNvPr>
          <p:cNvSpPr/>
          <p:nvPr/>
        </p:nvSpPr>
        <p:spPr>
          <a:xfrm>
            <a:off x="987825" y="2703261"/>
            <a:ext cx="1885800" cy="80400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C352C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308;p50">
            <a:extLst>
              <a:ext uri="{FF2B5EF4-FFF2-40B4-BE49-F238E27FC236}">
                <a16:creationId xmlns:a16="http://schemas.microsoft.com/office/drawing/2014/main" id="{F486A406-CFF9-4ED6-91C1-7F446BD806F8}"/>
              </a:ext>
            </a:extLst>
          </p:cNvPr>
          <p:cNvSpPr/>
          <p:nvPr/>
        </p:nvSpPr>
        <p:spPr>
          <a:xfrm>
            <a:off x="2827472" y="2703255"/>
            <a:ext cx="1769100" cy="80400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sng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309;p50">
            <a:extLst>
              <a:ext uri="{FF2B5EF4-FFF2-40B4-BE49-F238E27FC236}">
                <a16:creationId xmlns:a16="http://schemas.microsoft.com/office/drawing/2014/main" id="{B6AEE47B-2891-4741-9515-EAD1952F7230}"/>
              </a:ext>
            </a:extLst>
          </p:cNvPr>
          <p:cNvSpPr/>
          <p:nvPr/>
        </p:nvSpPr>
        <p:spPr>
          <a:xfrm>
            <a:off x="4539923" y="2703255"/>
            <a:ext cx="1769100" cy="80400"/>
          </a:xfrm>
          <a:prstGeom prst="rect">
            <a:avLst/>
          </a:prstGeom>
          <a:solidFill>
            <a:srgbClr val="FB569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sng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" name="Google Shape;319;p50">
            <a:extLst>
              <a:ext uri="{FF2B5EF4-FFF2-40B4-BE49-F238E27FC236}">
                <a16:creationId xmlns:a16="http://schemas.microsoft.com/office/drawing/2014/main" id="{9D02C830-CA92-4B03-B30C-6F4EE0AC4058}"/>
              </a:ext>
            </a:extLst>
          </p:cNvPr>
          <p:cNvGrpSpPr/>
          <p:nvPr/>
        </p:nvGrpSpPr>
        <p:grpSpPr>
          <a:xfrm>
            <a:off x="7196642" y="3127827"/>
            <a:ext cx="284545" cy="270605"/>
            <a:chOff x="1428750" y="16748127"/>
            <a:chExt cx="712788" cy="476250"/>
          </a:xfrm>
          <a:solidFill>
            <a:schemeClr val="bg1"/>
          </a:solidFill>
        </p:grpSpPr>
        <p:sp>
          <p:nvSpPr>
            <p:cNvPr id="54" name="Google Shape;320;p50">
              <a:extLst>
                <a:ext uri="{FF2B5EF4-FFF2-40B4-BE49-F238E27FC236}">
                  <a16:creationId xmlns:a16="http://schemas.microsoft.com/office/drawing/2014/main" id="{11303EEB-4374-401A-8CF0-D97E705FFFC0}"/>
                </a:ext>
              </a:extLst>
            </p:cNvPr>
            <p:cNvSpPr/>
            <p:nvPr/>
          </p:nvSpPr>
          <p:spPr>
            <a:xfrm>
              <a:off x="1900238" y="169830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92" y="61"/>
                  </a:moveTo>
                  <a:lnTo>
                    <a:pt x="92" y="0"/>
                  </a:lnTo>
                  <a:lnTo>
                    <a:pt x="60" y="0"/>
                  </a:lnTo>
                  <a:lnTo>
                    <a:pt x="60" y="61"/>
                  </a:lnTo>
                  <a:lnTo>
                    <a:pt x="13" y="61"/>
                  </a:lnTo>
                  <a:lnTo>
                    <a:pt x="0" y="91"/>
                  </a:lnTo>
                  <a:lnTo>
                    <a:pt x="60" y="91"/>
                  </a:lnTo>
                  <a:lnTo>
                    <a:pt x="60" y="152"/>
                  </a:lnTo>
                  <a:lnTo>
                    <a:pt x="92" y="152"/>
                  </a:lnTo>
                  <a:lnTo>
                    <a:pt x="92" y="91"/>
                  </a:lnTo>
                  <a:lnTo>
                    <a:pt x="152" y="91"/>
                  </a:lnTo>
                  <a:lnTo>
                    <a:pt x="152" y="61"/>
                  </a:lnTo>
                  <a:lnTo>
                    <a:pt x="92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0" i="0" u="sng" strike="noStrike" cap="none">
                <a:solidFill>
                  <a:srgbClr val="004481"/>
                </a:solidFill>
                <a:highlight>
                  <a:srgbClr val="595959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21;p50">
              <a:extLst>
                <a:ext uri="{FF2B5EF4-FFF2-40B4-BE49-F238E27FC236}">
                  <a16:creationId xmlns:a16="http://schemas.microsoft.com/office/drawing/2014/main" id="{D5ECE620-4DA1-4EA4-83EC-7580DBD508F4}"/>
                </a:ext>
              </a:extLst>
            </p:cNvPr>
            <p:cNvSpPr/>
            <p:nvPr/>
          </p:nvSpPr>
          <p:spPr>
            <a:xfrm>
              <a:off x="1428750" y="17076738"/>
              <a:ext cx="396875" cy="74613"/>
            </a:xfrm>
            <a:custGeom>
              <a:avLst/>
              <a:gdLst/>
              <a:ahLst/>
              <a:cxnLst/>
              <a:rect l="l" t="t" r="r" b="b"/>
              <a:pathLst>
                <a:path w="250" h="47" extrusionOk="0">
                  <a:moveTo>
                    <a:pt x="0" y="47"/>
                  </a:moveTo>
                  <a:lnTo>
                    <a:pt x="230" y="47"/>
                  </a:lnTo>
                  <a:lnTo>
                    <a:pt x="250" y="0"/>
                  </a:lnTo>
                  <a:lnTo>
                    <a:pt x="0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0" i="0" u="sng" strike="noStrike" cap="none">
                <a:solidFill>
                  <a:srgbClr val="004481"/>
                </a:solidFill>
                <a:highlight>
                  <a:srgbClr val="595959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22;p50">
              <a:extLst>
                <a:ext uri="{FF2B5EF4-FFF2-40B4-BE49-F238E27FC236}">
                  <a16:creationId xmlns:a16="http://schemas.microsoft.com/office/drawing/2014/main" id="{498775C0-2CD9-4C8B-A251-E99F0EDEEA1B}"/>
                </a:ext>
              </a:extLst>
            </p:cNvPr>
            <p:cNvSpPr/>
            <p:nvPr/>
          </p:nvSpPr>
          <p:spPr>
            <a:xfrm>
              <a:off x="1430338" y="16913227"/>
              <a:ext cx="463550" cy="74613"/>
            </a:xfrm>
            <a:custGeom>
              <a:avLst/>
              <a:gdLst/>
              <a:ahLst/>
              <a:cxnLst/>
              <a:rect l="l" t="t" r="r" b="b"/>
              <a:pathLst>
                <a:path w="292" h="47" extrusionOk="0">
                  <a:moveTo>
                    <a:pt x="0" y="47"/>
                  </a:moveTo>
                  <a:lnTo>
                    <a:pt x="272" y="47"/>
                  </a:lnTo>
                  <a:lnTo>
                    <a:pt x="292" y="0"/>
                  </a:lnTo>
                  <a:lnTo>
                    <a:pt x="0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0" i="0" u="sng" strike="noStrike" cap="none">
                <a:solidFill>
                  <a:srgbClr val="004481"/>
                </a:solidFill>
                <a:highlight>
                  <a:srgbClr val="595959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23;p50">
              <a:extLst>
                <a:ext uri="{FF2B5EF4-FFF2-40B4-BE49-F238E27FC236}">
                  <a16:creationId xmlns:a16="http://schemas.microsoft.com/office/drawing/2014/main" id="{4B80E4F7-A19F-46C2-909C-07AD88EADA37}"/>
                </a:ext>
              </a:extLst>
            </p:cNvPr>
            <p:cNvSpPr/>
            <p:nvPr/>
          </p:nvSpPr>
          <p:spPr>
            <a:xfrm>
              <a:off x="1430338" y="16748127"/>
              <a:ext cx="533400" cy="74613"/>
            </a:xfrm>
            <a:custGeom>
              <a:avLst/>
              <a:gdLst/>
              <a:ahLst/>
              <a:cxnLst/>
              <a:rect l="l" t="t" r="r" b="b"/>
              <a:pathLst>
                <a:path w="336" h="47" extrusionOk="0">
                  <a:moveTo>
                    <a:pt x="336" y="0"/>
                  </a:moveTo>
                  <a:lnTo>
                    <a:pt x="0" y="0"/>
                  </a:lnTo>
                  <a:lnTo>
                    <a:pt x="0" y="47"/>
                  </a:lnTo>
                  <a:lnTo>
                    <a:pt x="316" y="47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0" i="0" u="sng" strike="noStrike" cap="none">
                <a:solidFill>
                  <a:srgbClr val="004481"/>
                </a:solidFill>
                <a:highlight>
                  <a:srgbClr val="595959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BC3D0C77-9F26-40FE-8A33-432A9E30D0D6}"/>
              </a:ext>
            </a:extLst>
          </p:cNvPr>
          <p:cNvGrpSpPr/>
          <p:nvPr/>
        </p:nvGrpSpPr>
        <p:grpSpPr>
          <a:xfrm>
            <a:off x="1081335" y="3166033"/>
            <a:ext cx="1518900" cy="756240"/>
            <a:chOff x="1145893" y="3333165"/>
            <a:chExt cx="1518900" cy="756240"/>
          </a:xfrm>
        </p:grpSpPr>
        <p:sp>
          <p:nvSpPr>
            <p:cNvPr id="51" name="Google Shape;317;p50">
              <a:extLst>
                <a:ext uri="{FF2B5EF4-FFF2-40B4-BE49-F238E27FC236}">
                  <a16:creationId xmlns:a16="http://schemas.microsoft.com/office/drawing/2014/main" id="{AF3E0F2E-AB69-4E95-8C71-095824C0C48E}"/>
                </a:ext>
              </a:extLst>
            </p:cNvPr>
            <p:cNvSpPr/>
            <p:nvPr/>
          </p:nvSpPr>
          <p:spPr>
            <a:xfrm>
              <a:off x="1829598" y="3333165"/>
              <a:ext cx="151376" cy="196697"/>
            </a:xfrm>
            <a:custGeom>
              <a:avLst/>
              <a:gdLst/>
              <a:ahLst/>
              <a:cxnLst/>
              <a:rect l="l" t="t" r="r" b="b"/>
              <a:pathLst>
                <a:path w="720" h="960" extrusionOk="0">
                  <a:moveTo>
                    <a:pt x="481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935"/>
                    <a:pt x="0" y="935"/>
                    <a:pt x="0" y="935"/>
                  </a:cubicBezTo>
                  <a:cubicBezTo>
                    <a:pt x="0" y="949"/>
                    <a:pt x="12" y="960"/>
                    <a:pt x="26" y="960"/>
                  </a:cubicBezTo>
                  <a:cubicBezTo>
                    <a:pt x="695" y="960"/>
                    <a:pt x="695" y="960"/>
                    <a:pt x="695" y="960"/>
                  </a:cubicBezTo>
                  <a:cubicBezTo>
                    <a:pt x="710" y="960"/>
                    <a:pt x="720" y="949"/>
                    <a:pt x="720" y="935"/>
                  </a:cubicBezTo>
                  <a:cubicBezTo>
                    <a:pt x="720" y="240"/>
                    <a:pt x="720" y="240"/>
                    <a:pt x="720" y="240"/>
                  </a:cubicBezTo>
                  <a:lnTo>
                    <a:pt x="481" y="0"/>
                  </a:lnTo>
                  <a:close/>
                  <a:moveTo>
                    <a:pt x="578" y="332"/>
                  </a:moveTo>
                  <a:cubicBezTo>
                    <a:pt x="400" y="332"/>
                    <a:pt x="400" y="332"/>
                    <a:pt x="400" y="332"/>
                  </a:cubicBezTo>
                  <a:cubicBezTo>
                    <a:pt x="400" y="0"/>
                    <a:pt x="400" y="0"/>
                    <a:pt x="400" y="0"/>
                  </a:cubicBezTo>
                  <a:cubicBezTo>
                    <a:pt x="480" y="0"/>
                    <a:pt x="480" y="0"/>
                    <a:pt x="480" y="0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658" y="252"/>
                    <a:pt x="658" y="252"/>
                    <a:pt x="658" y="252"/>
                  </a:cubicBezTo>
                  <a:lnTo>
                    <a:pt x="578" y="332"/>
                  </a:lnTo>
                  <a:close/>
                </a:path>
              </a:pathLst>
            </a:custGeom>
            <a:solidFill>
              <a:srgbClr val="00A7FF"/>
            </a:solidFill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sng" strike="noStrike" cap="none">
                <a:solidFill>
                  <a:srgbClr val="00AB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24;p50">
              <a:extLst>
                <a:ext uri="{FF2B5EF4-FFF2-40B4-BE49-F238E27FC236}">
                  <a16:creationId xmlns:a16="http://schemas.microsoft.com/office/drawing/2014/main" id="{9372773D-E1BE-45AF-BC50-F9E51EC4A210}"/>
                </a:ext>
              </a:extLst>
            </p:cNvPr>
            <p:cNvSpPr txBox="1"/>
            <p:nvPr/>
          </p:nvSpPr>
          <p:spPr>
            <a:xfrm>
              <a:off x="1145893" y="3572805"/>
              <a:ext cx="15189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3650" tIns="63650" rIns="63650" bIns="636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s-419" sz="1000" b="1" i="0" u="none" strike="noStrike" cap="none" dirty="0">
                  <a:solidFill>
                    <a:srgbClr val="00ABFF"/>
                  </a:solidFill>
                  <a:latin typeface="Lato"/>
                  <a:ea typeface="Lato"/>
                  <a:cs typeface="Lato"/>
                  <a:sym typeface="Lato"/>
                </a:rPr>
                <a:t>Data </a:t>
              </a:r>
              <a:br>
                <a:rPr lang="es-419" sz="1000" b="1" i="0" u="none" strike="noStrike" cap="none" dirty="0">
                  <a:solidFill>
                    <a:srgbClr val="00ABFF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lang="es-419" sz="1000" b="1" i="0" u="none" strike="noStrike" cap="none" dirty="0">
                  <a:solidFill>
                    <a:srgbClr val="00ABFF"/>
                  </a:solidFill>
                  <a:latin typeface="Lato"/>
                  <a:ea typeface="Lato"/>
                  <a:cs typeface="Lato"/>
                  <a:sym typeface="Lato"/>
                </a:rPr>
                <a:t>Content</a:t>
              </a:r>
              <a:endParaRPr sz="1000" b="1" i="0" u="none" strike="noStrike" cap="none" dirty="0">
                <a:solidFill>
                  <a:srgbClr val="00AB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s-419" sz="800" i="1" dirty="0">
                  <a:solidFill>
                    <a:srgbClr val="00ABFF"/>
                  </a:solidFill>
                  <a:latin typeface="Lato"/>
                  <a:ea typeface="Lato"/>
                  <a:cs typeface="Lato"/>
                  <a:sym typeface="Lato"/>
                </a:rPr>
                <a:t>Definición</a:t>
              </a:r>
              <a:endParaRPr sz="800" b="0" i="1" u="none" strike="noStrike" cap="none" dirty="0">
                <a:solidFill>
                  <a:srgbClr val="00AB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" name="Grupo 2">
            <a:extLst>
              <a:ext uri="{FF2B5EF4-FFF2-40B4-BE49-F238E27FC236}">
                <a16:creationId xmlns:a16="http://schemas.microsoft.com/office/drawing/2014/main" id="{0F481BBB-368A-4F2F-B7C1-D0D448B9AA40}"/>
              </a:ext>
            </a:extLst>
          </p:cNvPr>
          <p:cNvGrpSpPr/>
          <p:nvPr/>
        </p:nvGrpSpPr>
        <p:grpSpPr>
          <a:xfrm>
            <a:off x="2895760" y="3066846"/>
            <a:ext cx="1518907" cy="859080"/>
            <a:chOff x="2895760" y="3066846"/>
            <a:chExt cx="1518907" cy="859080"/>
          </a:xfrm>
        </p:grpSpPr>
        <p:sp>
          <p:nvSpPr>
            <p:cNvPr id="26" name="Google Shape;304;p50">
              <a:extLst>
                <a:ext uri="{FF2B5EF4-FFF2-40B4-BE49-F238E27FC236}">
                  <a16:creationId xmlns:a16="http://schemas.microsoft.com/office/drawing/2014/main" id="{3D718269-EF59-47C6-8932-ADBF5AE2AAE6}"/>
                </a:ext>
              </a:extLst>
            </p:cNvPr>
            <p:cNvSpPr txBox="1"/>
            <p:nvPr/>
          </p:nvSpPr>
          <p:spPr>
            <a:xfrm>
              <a:off x="2895767" y="3380674"/>
              <a:ext cx="1518900" cy="36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3650" tIns="63650" rIns="63650" bIns="636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1200" b="0" i="0" u="none" strike="noStrike" cap="none">
                <a:solidFill>
                  <a:srgbClr val="00FF9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2" name="Google Shape;318;p50">
              <a:extLst>
                <a:ext uri="{FF2B5EF4-FFF2-40B4-BE49-F238E27FC236}">
                  <a16:creationId xmlns:a16="http://schemas.microsoft.com/office/drawing/2014/main" id="{2A70CB13-1A10-448F-B29B-5643A0BDFDC1}"/>
                </a:ext>
              </a:extLst>
            </p:cNvPr>
            <p:cNvSpPr/>
            <p:nvPr/>
          </p:nvSpPr>
          <p:spPr>
            <a:xfrm>
              <a:off x="3523594" y="3066846"/>
              <a:ext cx="196084" cy="252800"/>
            </a:xfrm>
            <a:custGeom>
              <a:avLst/>
              <a:gdLst/>
              <a:ahLst/>
              <a:cxnLst/>
              <a:rect l="l" t="t" r="r" b="b"/>
              <a:pathLst>
                <a:path w="880" h="884" extrusionOk="0">
                  <a:moveTo>
                    <a:pt x="864" y="159"/>
                  </a:moveTo>
                  <a:cubicBezTo>
                    <a:pt x="721" y="16"/>
                    <a:pt x="721" y="16"/>
                    <a:pt x="721" y="16"/>
                  </a:cubicBezTo>
                  <a:cubicBezTo>
                    <a:pt x="706" y="0"/>
                    <a:pt x="681" y="0"/>
                    <a:pt x="665" y="16"/>
                  </a:cubicBezTo>
                  <a:cubicBezTo>
                    <a:pt x="538" y="144"/>
                    <a:pt x="538" y="144"/>
                    <a:pt x="538" y="144"/>
                  </a:cubicBezTo>
                  <a:cubicBezTo>
                    <a:pt x="677" y="284"/>
                    <a:pt x="677" y="284"/>
                    <a:pt x="677" y="284"/>
                  </a:cubicBezTo>
                  <a:cubicBezTo>
                    <a:pt x="557" y="284"/>
                    <a:pt x="557" y="284"/>
                    <a:pt x="557" y="284"/>
                  </a:cubicBezTo>
                  <a:cubicBezTo>
                    <a:pt x="478" y="204"/>
                    <a:pt x="478" y="204"/>
                    <a:pt x="478" y="204"/>
                  </a:cubicBezTo>
                  <a:cubicBezTo>
                    <a:pt x="0" y="684"/>
                    <a:pt x="0" y="684"/>
                    <a:pt x="0" y="684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199" y="884"/>
                    <a:pt x="199" y="884"/>
                    <a:pt x="199" y="884"/>
                  </a:cubicBezTo>
                  <a:cubicBezTo>
                    <a:pt x="864" y="216"/>
                    <a:pt x="864" y="216"/>
                    <a:pt x="864" y="216"/>
                  </a:cubicBezTo>
                  <a:cubicBezTo>
                    <a:pt x="880" y="200"/>
                    <a:pt x="880" y="175"/>
                    <a:pt x="864" y="159"/>
                  </a:cubicBezTo>
                  <a:close/>
                  <a:moveTo>
                    <a:pt x="400" y="804"/>
                  </a:moveTo>
                  <a:cubicBezTo>
                    <a:pt x="320" y="884"/>
                    <a:pt x="320" y="884"/>
                    <a:pt x="320" y="884"/>
                  </a:cubicBezTo>
                  <a:cubicBezTo>
                    <a:pt x="880" y="884"/>
                    <a:pt x="880" y="884"/>
                    <a:pt x="880" y="884"/>
                  </a:cubicBezTo>
                  <a:cubicBezTo>
                    <a:pt x="880" y="804"/>
                    <a:pt x="880" y="804"/>
                    <a:pt x="880" y="804"/>
                  </a:cubicBezTo>
                  <a:lnTo>
                    <a:pt x="400" y="804"/>
                  </a:lnTo>
                  <a:close/>
                </a:path>
              </a:pathLst>
            </a:custGeom>
            <a:solidFill>
              <a:srgbClr val="00FF9F"/>
            </a:solidFill>
            <a:ln>
              <a:noFill/>
            </a:ln>
          </p:spPr>
          <p:txBody>
            <a:bodyPr spcFirstLastPara="1" wrap="square" lIns="63650" tIns="31825" rIns="63650" bIns="318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0" i="0" u="sng" strike="noStrike" cap="none">
                <a:solidFill>
                  <a:srgbClr val="00448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25;p50">
              <a:extLst>
                <a:ext uri="{FF2B5EF4-FFF2-40B4-BE49-F238E27FC236}">
                  <a16:creationId xmlns:a16="http://schemas.microsoft.com/office/drawing/2014/main" id="{3EC439C7-839D-40C0-81C6-FC7AE14C8A28}"/>
                </a:ext>
              </a:extLst>
            </p:cNvPr>
            <p:cNvSpPr txBox="1"/>
            <p:nvPr/>
          </p:nvSpPr>
          <p:spPr>
            <a:xfrm>
              <a:off x="2895760" y="3409326"/>
              <a:ext cx="15189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3650" tIns="63650" rIns="63650" bIns="636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s-419" sz="1000" b="1" i="0" u="none" strike="noStrike" cap="none" dirty="0">
                  <a:solidFill>
                    <a:srgbClr val="00FF9F"/>
                  </a:solidFill>
                  <a:latin typeface="Lato"/>
                  <a:ea typeface="Lato"/>
                  <a:cs typeface="Lato"/>
                  <a:sym typeface="Lato"/>
                </a:rPr>
                <a:t>Data </a:t>
              </a:r>
              <a:br>
                <a:rPr lang="es-419" sz="1000" b="1" i="0" u="none" strike="noStrike" cap="none" dirty="0">
                  <a:solidFill>
                    <a:srgbClr val="00FF9F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lang="es-419" sz="1000" b="1" i="0" u="none" strike="noStrike" cap="none" dirty="0">
                  <a:solidFill>
                    <a:srgbClr val="00FF9F"/>
                  </a:solidFill>
                  <a:latin typeface="Lato"/>
                  <a:ea typeface="Lato"/>
                  <a:cs typeface="Lato"/>
                  <a:sym typeface="Lato"/>
                </a:rPr>
                <a:t>Quality</a:t>
              </a:r>
              <a:endParaRPr sz="1000" b="1" i="0" u="none" strike="noStrike" cap="none" dirty="0">
                <a:solidFill>
                  <a:srgbClr val="00FF9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s-419" sz="800" b="0" i="1" u="none" strike="noStrike" cap="none" dirty="0">
                  <a:solidFill>
                    <a:srgbClr val="00FF9F"/>
                  </a:solidFill>
                  <a:latin typeface="Lato"/>
                  <a:ea typeface="Lato"/>
                  <a:cs typeface="Lato"/>
                  <a:sym typeface="Lato"/>
                </a:rPr>
                <a:t>Reglas de calidad</a:t>
              </a:r>
              <a:endParaRPr sz="800" b="0" i="1" u="none" strike="noStrike" cap="none" dirty="0">
                <a:solidFill>
                  <a:srgbClr val="00FF9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E0C5D6B6-B92D-4AAC-9910-7CBC99232A30}"/>
              </a:ext>
            </a:extLst>
          </p:cNvPr>
          <p:cNvGrpSpPr/>
          <p:nvPr/>
        </p:nvGrpSpPr>
        <p:grpSpPr>
          <a:xfrm>
            <a:off x="4572000" y="3077811"/>
            <a:ext cx="1612090" cy="830302"/>
            <a:chOff x="3855835" y="3961984"/>
            <a:chExt cx="1612090" cy="830302"/>
          </a:xfrm>
        </p:grpSpPr>
        <p:sp>
          <p:nvSpPr>
            <p:cNvPr id="38" name="Google Shape;305;p50">
              <a:extLst>
                <a:ext uri="{FF2B5EF4-FFF2-40B4-BE49-F238E27FC236}">
                  <a16:creationId xmlns:a16="http://schemas.microsoft.com/office/drawing/2014/main" id="{EBD81DDC-EA68-4986-83D2-9D4F601A1D8D}"/>
                </a:ext>
              </a:extLst>
            </p:cNvPr>
            <p:cNvSpPr txBox="1"/>
            <p:nvPr/>
          </p:nvSpPr>
          <p:spPr>
            <a:xfrm>
              <a:off x="3855835" y="4229678"/>
              <a:ext cx="1518900" cy="34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3650" tIns="63650" rIns="63650" bIns="636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00448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44" name="Google Shape;310;p50">
              <a:extLst>
                <a:ext uri="{FF2B5EF4-FFF2-40B4-BE49-F238E27FC236}">
                  <a16:creationId xmlns:a16="http://schemas.microsoft.com/office/drawing/2014/main" id="{08FEDED9-EAE5-4961-8586-1A454F4F925C}"/>
                </a:ext>
              </a:extLst>
            </p:cNvPr>
            <p:cNvGrpSpPr/>
            <p:nvPr/>
          </p:nvGrpSpPr>
          <p:grpSpPr>
            <a:xfrm>
              <a:off x="4581071" y="3961984"/>
              <a:ext cx="282065" cy="253502"/>
              <a:chOff x="3059113" y="16103600"/>
              <a:chExt cx="728662" cy="728663"/>
            </a:xfrm>
          </p:grpSpPr>
          <p:sp>
            <p:nvSpPr>
              <p:cNvPr id="45" name="Google Shape;311;p50">
                <a:extLst>
                  <a:ext uri="{FF2B5EF4-FFF2-40B4-BE49-F238E27FC236}">
                    <a16:creationId xmlns:a16="http://schemas.microsoft.com/office/drawing/2014/main" id="{D58176E3-98C9-4785-8F7E-78DEC7E977DC}"/>
                  </a:ext>
                </a:extLst>
              </p:cNvPr>
              <p:cNvSpPr/>
              <p:nvPr/>
            </p:nvSpPr>
            <p:spPr>
              <a:xfrm>
                <a:off x="3059113" y="16103600"/>
                <a:ext cx="152400" cy="150812"/>
              </a:xfrm>
              <a:custGeom>
                <a:avLst/>
                <a:gdLst/>
                <a:ahLst/>
                <a:cxnLst/>
                <a:rect l="l" t="t" r="r" b="b"/>
                <a:pathLst>
                  <a:path w="96" h="95" extrusionOk="0">
                    <a:moveTo>
                      <a:pt x="39" y="38"/>
                    </a:moveTo>
                    <a:lnTo>
                      <a:pt x="96" y="38"/>
                    </a:lnTo>
                    <a:lnTo>
                      <a:pt x="96" y="0"/>
                    </a:lnTo>
                    <a:lnTo>
                      <a:pt x="0" y="0"/>
                    </a:lnTo>
                    <a:lnTo>
                      <a:pt x="0" y="38"/>
                    </a:lnTo>
                    <a:lnTo>
                      <a:pt x="0" y="95"/>
                    </a:lnTo>
                    <a:lnTo>
                      <a:pt x="39" y="95"/>
                    </a:lnTo>
                    <a:lnTo>
                      <a:pt x="39" y="38"/>
                    </a:lnTo>
                    <a:close/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312;p50">
                <a:extLst>
                  <a:ext uri="{FF2B5EF4-FFF2-40B4-BE49-F238E27FC236}">
                    <a16:creationId xmlns:a16="http://schemas.microsoft.com/office/drawing/2014/main" id="{3A82F0A5-38F6-4C90-95C0-532F117316D9}"/>
                  </a:ext>
                </a:extLst>
              </p:cNvPr>
              <p:cNvSpPr/>
              <p:nvPr/>
            </p:nvSpPr>
            <p:spPr>
              <a:xfrm>
                <a:off x="3059113" y="16679863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39" y="0"/>
                    </a:moveTo>
                    <a:lnTo>
                      <a:pt x="0" y="0"/>
                    </a:lnTo>
                    <a:lnTo>
                      <a:pt x="0" y="96"/>
                    </a:lnTo>
                    <a:lnTo>
                      <a:pt x="96" y="96"/>
                    </a:lnTo>
                    <a:lnTo>
                      <a:pt x="96" y="57"/>
                    </a:lnTo>
                    <a:lnTo>
                      <a:pt x="39" y="57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13;p50">
                <a:extLst>
                  <a:ext uri="{FF2B5EF4-FFF2-40B4-BE49-F238E27FC236}">
                    <a16:creationId xmlns:a16="http://schemas.microsoft.com/office/drawing/2014/main" id="{3EDA246A-ECA4-4E70-ADCC-E1496ED79665}"/>
                  </a:ext>
                </a:extLst>
              </p:cNvPr>
              <p:cNvSpPr/>
              <p:nvPr/>
            </p:nvSpPr>
            <p:spPr>
              <a:xfrm>
                <a:off x="3636963" y="16679863"/>
                <a:ext cx="150812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96" extrusionOk="0">
                    <a:moveTo>
                      <a:pt x="57" y="57"/>
                    </a:moveTo>
                    <a:lnTo>
                      <a:pt x="0" y="57"/>
                    </a:lnTo>
                    <a:lnTo>
                      <a:pt x="0" y="96"/>
                    </a:lnTo>
                    <a:lnTo>
                      <a:pt x="95" y="96"/>
                    </a:lnTo>
                    <a:lnTo>
                      <a:pt x="95" y="0"/>
                    </a:lnTo>
                    <a:lnTo>
                      <a:pt x="57" y="0"/>
                    </a:lnTo>
                    <a:lnTo>
                      <a:pt x="57" y="57"/>
                    </a:lnTo>
                    <a:close/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14;p50">
                <a:extLst>
                  <a:ext uri="{FF2B5EF4-FFF2-40B4-BE49-F238E27FC236}">
                    <a16:creationId xmlns:a16="http://schemas.microsoft.com/office/drawing/2014/main" id="{035E350B-02B5-4C87-9E24-C41BF57D0D70}"/>
                  </a:ext>
                </a:extLst>
              </p:cNvPr>
              <p:cNvSpPr/>
              <p:nvPr/>
            </p:nvSpPr>
            <p:spPr>
              <a:xfrm>
                <a:off x="3636963" y="16103600"/>
                <a:ext cx="150812" cy="150812"/>
              </a:xfrm>
              <a:custGeom>
                <a:avLst/>
                <a:gdLst/>
                <a:ahLst/>
                <a:cxnLst/>
                <a:rect l="l" t="t" r="r" b="b"/>
                <a:pathLst>
                  <a:path w="95" h="95" extrusionOk="0">
                    <a:moveTo>
                      <a:pt x="0" y="0"/>
                    </a:moveTo>
                    <a:lnTo>
                      <a:pt x="0" y="38"/>
                    </a:lnTo>
                    <a:lnTo>
                      <a:pt x="57" y="38"/>
                    </a:lnTo>
                    <a:lnTo>
                      <a:pt x="57" y="95"/>
                    </a:lnTo>
                    <a:lnTo>
                      <a:pt x="95" y="95"/>
                    </a:lnTo>
                    <a:lnTo>
                      <a:pt x="9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15;p50">
                <a:extLst>
                  <a:ext uri="{FF2B5EF4-FFF2-40B4-BE49-F238E27FC236}">
                    <a16:creationId xmlns:a16="http://schemas.microsoft.com/office/drawing/2014/main" id="{9506D908-A942-478E-B9B7-5021EDD2C414}"/>
                  </a:ext>
                </a:extLst>
              </p:cNvPr>
              <p:cNvSpPr/>
              <p:nvPr/>
            </p:nvSpPr>
            <p:spPr>
              <a:xfrm>
                <a:off x="3313113" y="16357600"/>
                <a:ext cx="2222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94" extrusionOk="0">
                    <a:moveTo>
                      <a:pt x="147" y="147"/>
                    </a:moveTo>
                    <a:cubicBezTo>
                      <a:pt x="147" y="0"/>
                      <a:pt x="147" y="0"/>
                      <a:pt x="147" y="0"/>
                    </a:cubicBezTo>
                    <a:cubicBezTo>
                      <a:pt x="66" y="0"/>
                      <a:pt x="0" y="66"/>
                      <a:pt x="0" y="147"/>
                    </a:cubicBezTo>
                    <a:cubicBezTo>
                      <a:pt x="0" y="228"/>
                      <a:pt x="66" y="294"/>
                      <a:pt x="147" y="294"/>
                    </a:cubicBezTo>
                    <a:cubicBezTo>
                      <a:pt x="228" y="294"/>
                      <a:pt x="294" y="228"/>
                      <a:pt x="294" y="147"/>
                    </a:cubicBezTo>
                    <a:cubicBezTo>
                      <a:pt x="294" y="106"/>
                      <a:pt x="277" y="70"/>
                      <a:pt x="251" y="43"/>
                    </a:cubicBezTo>
                    <a:lnTo>
                      <a:pt x="147" y="147"/>
                    </a:lnTo>
                    <a:close/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16;p50">
                <a:extLst>
                  <a:ext uri="{FF2B5EF4-FFF2-40B4-BE49-F238E27FC236}">
                    <a16:creationId xmlns:a16="http://schemas.microsoft.com/office/drawing/2014/main" id="{023464D9-DA7A-481A-B2F6-05A351F865DF}"/>
                  </a:ext>
                </a:extLst>
              </p:cNvPr>
              <p:cNvSpPr/>
              <p:nvPr/>
            </p:nvSpPr>
            <p:spPr>
              <a:xfrm>
                <a:off x="3090863" y="16217900"/>
                <a:ext cx="666750" cy="50164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660" extrusionOk="0">
                    <a:moveTo>
                      <a:pt x="880" y="330"/>
                    </a:moveTo>
                    <a:cubicBezTo>
                      <a:pt x="880" y="330"/>
                      <a:pt x="770" y="0"/>
                      <a:pt x="440" y="0"/>
                    </a:cubicBezTo>
                    <a:cubicBezTo>
                      <a:pt x="110" y="0"/>
                      <a:pt x="0" y="330"/>
                      <a:pt x="0" y="330"/>
                    </a:cubicBezTo>
                    <a:cubicBezTo>
                      <a:pt x="0" y="330"/>
                      <a:pt x="110" y="660"/>
                      <a:pt x="440" y="660"/>
                    </a:cubicBezTo>
                    <a:cubicBezTo>
                      <a:pt x="770" y="660"/>
                      <a:pt x="880" y="330"/>
                      <a:pt x="880" y="330"/>
                    </a:cubicBezTo>
                    <a:moveTo>
                      <a:pt x="440" y="550"/>
                    </a:moveTo>
                    <a:cubicBezTo>
                      <a:pt x="319" y="550"/>
                      <a:pt x="220" y="451"/>
                      <a:pt x="220" y="330"/>
                    </a:cubicBezTo>
                    <a:cubicBezTo>
                      <a:pt x="220" y="208"/>
                      <a:pt x="319" y="110"/>
                      <a:pt x="440" y="110"/>
                    </a:cubicBezTo>
                    <a:cubicBezTo>
                      <a:pt x="562" y="110"/>
                      <a:pt x="660" y="208"/>
                      <a:pt x="660" y="330"/>
                    </a:cubicBezTo>
                    <a:cubicBezTo>
                      <a:pt x="660" y="451"/>
                      <a:pt x="562" y="550"/>
                      <a:pt x="440" y="550"/>
                    </a:cubicBezTo>
                  </a:path>
                </a:pathLst>
              </a:custGeom>
              <a:solidFill>
                <a:srgbClr val="FB569C"/>
              </a:solidFill>
              <a:ln>
                <a:noFill/>
              </a:ln>
            </p:spPr>
            <p:txBody>
              <a:bodyPr spcFirstLastPara="1" wrap="square" lIns="63650" tIns="31825" rIns="63650" bIns="318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300" b="0" i="0" u="sng" strike="noStrike" cap="none">
                  <a:solidFill>
                    <a:srgbClr val="00448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0" name="Google Shape;326;p50">
              <a:extLst>
                <a:ext uri="{FF2B5EF4-FFF2-40B4-BE49-F238E27FC236}">
                  <a16:creationId xmlns:a16="http://schemas.microsoft.com/office/drawing/2014/main" id="{F7524291-A4E4-4D81-AB27-C0F36B54663D}"/>
                </a:ext>
              </a:extLst>
            </p:cNvPr>
            <p:cNvSpPr txBox="1"/>
            <p:nvPr/>
          </p:nvSpPr>
          <p:spPr>
            <a:xfrm>
              <a:off x="3949025" y="4275686"/>
              <a:ext cx="15189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3650" tIns="63650" rIns="63650" bIns="636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s-419" sz="1000" b="1" i="0" u="none" strike="noStrike" cap="none" dirty="0">
                  <a:solidFill>
                    <a:srgbClr val="FB569C"/>
                  </a:solidFill>
                  <a:latin typeface="Lato"/>
                  <a:ea typeface="Lato"/>
                  <a:cs typeface="Lato"/>
                  <a:sym typeface="Lato"/>
                </a:rPr>
                <a:t>Data </a:t>
              </a:r>
              <a:br>
                <a:rPr lang="es-419" sz="1000" b="1" i="0" u="none" strike="noStrike" cap="none" dirty="0">
                  <a:solidFill>
                    <a:srgbClr val="FB569C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lang="es-419" sz="1000" b="1" i="0" u="none" strike="noStrike" cap="none" dirty="0" err="1">
                  <a:solidFill>
                    <a:srgbClr val="FB569C"/>
                  </a:solidFill>
                  <a:latin typeface="Lato"/>
                  <a:ea typeface="Lato"/>
                  <a:cs typeface="Lato"/>
                  <a:sym typeface="Lato"/>
                </a:rPr>
                <a:t>Lineage</a:t>
              </a:r>
              <a:endParaRPr sz="1300" b="0" i="0" u="none" strike="noStrike" cap="none" dirty="0">
                <a:solidFill>
                  <a:srgbClr val="FB569C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s-419" sz="800" i="1" dirty="0">
                  <a:solidFill>
                    <a:srgbClr val="FB569C"/>
                  </a:solidFill>
                  <a:latin typeface="Lato"/>
                  <a:ea typeface="Lato"/>
                  <a:cs typeface="Lato"/>
                  <a:sym typeface="Lato"/>
                </a:rPr>
                <a:t>Trazabilidad</a:t>
              </a:r>
              <a:endParaRPr sz="800" b="0" i="1" u="none" strike="noStrike" cap="none" dirty="0">
                <a:solidFill>
                  <a:srgbClr val="FB569C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61" name="Google Shape;327;p50">
            <a:extLst>
              <a:ext uri="{FF2B5EF4-FFF2-40B4-BE49-F238E27FC236}">
                <a16:creationId xmlns:a16="http://schemas.microsoft.com/office/drawing/2014/main" id="{B1866DAA-324E-481E-A608-7FEC484E30C9}"/>
              </a:ext>
            </a:extLst>
          </p:cNvPr>
          <p:cNvSpPr txBox="1"/>
          <p:nvPr/>
        </p:nvSpPr>
        <p:spPr>
          <a:xfrm>
            <a:off x="6629245" y="3407992"/>
            <a:ext cx="13794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50" tIns="63650" rIns="63650" bIns="636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419" sz="1000" b="1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Data </a:t>
            </a:r>
            <a:br>
              <a:rPr lang="es-419" sz="1000" b="1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419" sz="1000" b="1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Availability</a:t>
            </a:r>
            <a:endParaRPr sz="1300" b="0" i="0" u="none" strike="noStrike" cap="none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800" b="0" i="1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Disponibilidad</a:t>
            </a:r>
            <a:endParaRPr sz="800" b="0" i="1" u="none" strike="noStrike" cap="none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Google Shape;328;p50">
            <a:extLst>
              <a:ext uri="{FF2B5EF4-FFF2-40B4-BE49-F238E27FC236}">
                <a16:creationId xmlns:a16="http://schemas.microsoft.com/office/drawing/2014/main" id="{12BF540E-F8A5-45B7-A389-74A570E0B2F0}"/>
              </a:ext>
            </a:extLst>
          </p:cNvPr>
          <p:cNvSpPr/>
          <p:nvPr/>
        </p:nvSpPr>
        <p:spPr>
          <a:xfrm>
            <a:off x="3455233" y="2110463"/>
            <a:ext cx="2026359" cy="226152"/>
          </a:xfrm>
          <a:prstGeom prst="rect">
            <a:avLst/>
          </a:prstGeom>
          <a:solidFill>
            <a:srgbClr val="00ABFF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Arial"/>
              <a:buNone/>
            </a:pPr>
            <a:r>
              <a:rPr lang="es-419" sz="10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Componentes Estratégicos</a:t>
            </a:r>
            <a:endParaRPr sz="10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0E3A4E7-7E2A-4F7F-9745-9EDCA982B2AC}"/>
              </a:ext>
            </a:extLst>
          </p:cNvPr>
          <p:cNvSpPr/>
          <p:nvPr/>
        </p:nvSpPr>
        <p:spPr>
          <a:xfrm>
            <a:off x="1122946" y="1272001"/>
            <a:ext cx="6802816" cy="633112"/>
          </a:xfrm>
          <a:prstGeom prst="rect">
            <a:avLst/>
          </a:prstGeom>
          <a:noFill/>
          <a:ln>
            <a:solidFill>
              <a:srgbClr val="00FF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>
              <a:lnSpc>
                <a:spcPct val="95000"/>
              </a:lnSpc>
              <a:spcBef>
                <a:spcPts val="12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1050" kern="1200" dirty="0">
                <a:solidFill>
                  <a:schemeClr val="bg1"/>
                </a:solidFill>
                <a:latin typeface="IBM Plex Sans"/>
                <a:sym typeface="Avenir"/>
              </a:rPr>
              <a:t>Es la capacidad de una organización para gestionar el conocimiento que tiene sobre su información con la finalidad de ponerlo a disposición del negocio y con ello se genere valor a través de una mejor toma de las decisiones (mejores ingresos, mejor eficiencia, mejor compliance).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9F2955F-760E-4D64-96E0-57C37022A256}"/>
              </a:ext>
            </a:extLst>
          </p:cNvPr>
          <p:cNvSpPr/>
          <p:nvPr/>
        </p:nvSpPr>
        <p:spPr>
          <a:xfrm>
            <a:off x="965684" y="2869903"/>
            <a:ext cx="1844044" cy="1312353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7B9EB80B-D3A0-4F57-B8F8-E9C45F4038A4}"/>
              </a:ext>
            </a:extLst>
          </p:cNvPr>
          <p:cNvSpPr/>
          <p:nvPr/>
        </p:nvSpPr>
        <p:spPr>
          <a:xfrm>
            <a:off x="2847876" y="2865314"/>
            <a:ext cx="1676478" cy="1312353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D73EB464-5CCC-469C-8AFB-D4E0E59B8792}"/>
              </a:ext>
            </a:extLst>
          </p:cNvPr>
          <p:cNvSpPr/>
          <p:nvPr/>
        </p:nvSpPr>
        <p:spPr>
          <a:xfrm>
            <a:off x="4567039" y="2869592"/>
            <a:ext cx="1707458" cy="1312353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7D436822-9ECF-4284-AC73-4AC3B174726D}"/>
              </a:ext>
            </a:extLst>
          </p:cNvPr>
          <p:cNvSpPr/>
          <p:nvPr/>
        </p:nvSpPr>
        <p:spPr>
          <a:xfrm>
            <a:off x="6307435" y="2871032"/>
            <a:ext cx="2016599" cy="1312353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69" name="object 3">
            <a:extLst>
              <a:ext uri="{FF2B5EF4-FFF2-40B4-BE49-F238E27FC236}">
                <a16:creationId xmlns:a16="http://schemas.microsoft.com/office/drawing/2014/main" id="{200E7ECB-022D-4D09-9E06-60AD88960DE9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598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Google Shape;722;p71">
            <a:extLst>
              <a:ext uri="{FF2B5EF4-FFF2-40B4-BE49-F238E27FC236}">
                <a16:creationId xmlns:a16="http://schemas.microsoft.com/office/drawing/2014/main" id="{6914A6FD-4853-49B7-BC25-E926508A2B11}"/>
              </a:ext>
            </a:extLst>
          </p:cNvPr>
          <p:cNvCxnSpPr>
            <a:cxnSpLocks/>
          </p:cNvCxnSpPr>
          <p:nvPr/>
        </p:nvCxnSpPr>
        <p:spPr>
          <a:xfrm flipH="1">
            <a:off x="3739737" y="1357946"/>
            <a:ext cx="12465" cy="1345548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345713" y="236631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MVP Iniciativa de Arbol de Valor</a:t>
            </a:r>
          </a:p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Planificación para ejecución de iniciativas. </a:t>
            </a:r>
          </a:p>
        </p:txBody>
      </p:sp>
      <p:sp>
        <p:nvSpPr>
          <p:cNvPr id="24" name="Google Shape;725;p71">
            <a:extLst>
              <a:ext uri="{FF2B5EF4-FFF2-40B4-BE49-F238E27FC236}">
                <a16:creationId xmlns:a16="http://schemas.microsoft.com/office/drawing/2014/main" id="{07323D1F-DDA1-432D-8BFF-213552B20DA8}"/>
              </a:ext>
            </a:extLst>
          </p:cNvPr>
          <p:cNvSpPr/>
          <p:nvPr/>
        </p:nvSpPr>
        <p:spPr>
          <a:xfrm rot="20888764">
            <a:off x="5992644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726;p71">
            <a:extLst>
              <a:ext uri="{FF2B5EF4-FFF2-40B4-BE49-F238E27FC236}">
                <a16:creationId xmlns:a16="http://schemas.microsoft.com/office/drawing/2014/main" id="{7CB953D5-10FB-4686-B502-60412FB1CE1E}"/>
              </a:ext>
            </a:extLst>
          </p:cNvPr>
          <p:cNvSpPr/>
          <p:nvPr/>
        </p:nvSpPr>
        <p:spPr>
          <a:xfrm rot="711236" flipH="1">
            <a:off x="4860840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728;p71">
            <a:extLst>
              <a:ext uri="{FF2B5EF4-FFF2-40B4-BE49-F238E27FC236}">
                <a16:creationId xmlns:a16="http://schemas.microsoft.com/office/drawing/2014/main" id="{A71720B6-3AF3-474D-949A-B8EA5B9977B2}"/>
              </a:ext>
            </a:extLst>
          </p:cNvPr>
          <p:cNvSpPr/>
          <p:nvPr/>
        </p:nvSpPr>
        <p:spPr>
          <a:xfrm rot="19810524">
            <a:off x="5901501" y="2777223"/>
            <a:ext cx="141351" cy="141351"/>
          </a:xfrm>
          <a:prstGeom prst="ellipse">
            <a:avLst/>
          </a:prstGeom>
          <a:solidFill>
            <a:schemeClr val="tx1"/>
          </a:solidFill>
          <a:ln w="38100" cap="flat" cmpd="sng">
            <a:solidFill>
              <a:srgbClr val="8585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729;p71">
            <a:extLst>
              <a:ext uri="{FF2B5EF4-FFF2-40B4-BE49-F238E27FC236}">
                <a16:creationId xmlns:a16="http://schemas.microsoft.com/office/drawing/2014/main" id="{D4188A88-F7F1-49F5-9849-9B470014995C}"/>
              </a:ext>
            </a:extLst>
          </p:cNvPr>
          <p:cNvSpPr txBox="1"/>
          <p:nvPr/>
        </p:nvSpPr>
        <p:spPr>
          <a:xfrm>
            <a:off x="5662988" y="2835530"/>
            <a:ext cx="613941" cy="2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sym typeface="Roboto"/>
              </a:rPr>
              <a:t>Agos</a:t>
            </a:r>
            <a:r>
              <a:rPr lang="es-419" sz="8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to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730;p71">
            <a:extLst>
              <a:ext uri="{FF2B5EF4-FFF2-40B4-BE49-F238E27FC236}">
                <a16:creationId xmlns:a16="http://schemas.microsoft.com/office/drawing/2014/main" id="{179C3E28-9E1C-449F-AE12-BFCEC55CB435}"/>
              </a:ext>
            </a:extLst>
          </p:cNvPr>
          <p:cNvSpPr/>
          <p:nvPr/>
        </p:nvSpPr>
        <p:spPr>
          <a:xfrm>
            <a:off x="5217773" y="3215889"/>
            <a:ext cx="1508821" cy="619756"/>
          </a:xfrm>
          <a:prstGeom prst="roundRect">
            <a:avLst>
              <a:gd name="adj" fmla="val 4485"/>
            </a:avLst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s-MX" sz="800" dirty="0">
                <a:solidFill>
                  <a:schemeClr val="bg1"/>
                </a:solidFill>
                <a:latin typeface="IBM Plex Sans" panose="020B0503050203000203" pitchFamily="34" charset="0"/>
                <a:sym typeface="Roboto"/>
              </a:rPr>
              <a:t>Construcción y puesta en marcha de Arbol de Valor</a:t>
            </a:r>
            <a:endParaRPr lang="es-MX" sz="800" dirty="0">
              <a:solidFill>
                <a:schemeClr val="bg1"/>
              </a:solidFill>
              <a:latin typeface="IBM Plex Sans" panose="020B0503050203000203" pitchFamily="34" charset="0"/>
            </a:endParaRPr>
          </a:p>
        </p:txBody>
      </p:sp>
      <p:sp>
        <p:nvSpPr>
          <p:cNvPr id="31" name="Google Shape;732;p71">
            <a:extLst>
              <a:ext uri="{FF2B5EF4-FFF2-40B4-BE49-F238E27FC236}">
                <a16:creationId xmlns:a16="http://schemas.microsoft.com/office/drawing/2014/main" id="{D9B5DCB2-A82E-47BC-9616-4C0569F5CFB4}"/>
              </a:ext>
            </a:extLst>
          </p:cNvPr>
          <p:cNvSpPr/>
          <p:nvPr/>
        </p:nvSpPr>
        <p:spPr>
          <a:xfrm>
            <a:off x="5932540" y="3158936"/>
            <a:ext cx="79286" cy="59465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733;p71">
            <a:extLst>
              <a:ext uri="{FF2B5EF4-FFF2-40B4-BE49-F238E27FC236}">
                <a16:creationId xmlns:a16="http://schemas.microsoft.com/office/drawing/2014/main" id="{4254BB20-78C9-402C-B8D4-65D17655A947}"/>
              </a:ext>
            </a:extLst>
          </p:cNvPr>
          <p:cNvSpPr/>
          <p:nvPr/>
        </p:nvSpPr>
        <p:spPr>
          <a:xfrm rot="20888764">
            <a:off x="3732265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735;p71">
            <a:extLst>
              <a:ext uri="{FF2B5EF4-FFF2-40B4-BE49-F238E27FC236}">
                <a16:creationId xmlns:a16="http://schemas.microsoft.com/office/drawing/2014/main" id="{72D826EA-3358-4830-BC44-4CDA26A63368}"/>
              </a:ext>
            </a:extLst>
          </p:cNvPr>
          <p:cNvSpPr/>
          <p:nvPr/>
        </p:nvSpPr>
        <p:spPr>
          <a:xfrm rot="19810524">
            <a:off x="4797592" y="2536353"/>
            <a:ext cx="141351" cy="141351"/>
          </a:xfrm>
          <a:prstGeom prst="ellipse">
            <a:avLst/>
          </a:prstGeom>
          <a:solidFill>
            <a:schemeClr val="tx1"/>
          </a:solidFill>
          <a:ln w="38100" cap="flat" cmpd="sng">
            <a:solidFill>
              <a:srgbClr val="8585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736;p71">
            <a:extLst>
              <a:ext uri="{FF2B5EF4-FFF2-40B4-BE49-F238E27FC236}">
                <a16:creationId xmlns:a16="http://schemas.microsoft.com/office/drawing/2014/main" id="{0158D15B-FDE0-4017-BE10-ECB603B2638D}"/>
              </a:ext>
            </a:extLst>
          </p:cNvPr>
          <p:cNvSpPr txBox="1"/>
          <p:nvPr/>
        </p:nvSpPr>
        <p:spPr>
          <a:xfrm>
            <a:off x="4568065" y="2219818"/>
            <a:ext cx="613941" cy="2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sym typeface="Roboto"/>
              </a:rPr>
              <a:t>Julio</a:t>
            </a:r>
            <a:endParaRPr sz="900" b="1" dirty="0">
              <a:solidFill>
                <a:schemeClr val="bg1"/>
              </a:solidFill>
              <a:latin typeface="IBM Plex Sans" panose="020B0503050203000203" pitchFamily="34" charset="0"/>
              <a:ea typeface="Roboto"/>
              <a:sym typeface="Roboto"/>
            </a:endParaRPr>
          </a:p>
        </p:txBody>
      </p:sp>
      <p:sp>
        <p:nvSpPr>
          <p:cNvPr id="37" name="Google Shape;737;p71">
            <a:extLst>
              <a:ext uri="{FF2B5EF4-FFF2-40B4-BE49-F238E27FC236}">
                <a16:creationId xmlns:a16="http://schemas.microsoft.com/office/drawing/2014/main" id="{66E56FB3-8E92-4009-B68D-051EF5FD9A5C}"/>
              </a:ext>
            </a:extLst>
          </p:cNvPr>
          <p:cNvSpPr/>
          <p:nvPr/>
        </p:nvSpPr>
        <p:spPr>
          <a:xfrm>
            <a:off x="4113864" y="1605153"/>
            <a:ext cx="1508821" cy="619756"/>
          </a:xfrm>
          <a:prstGeom prst="roundRect">
            <a:avLst>
              <a:gd name="adj" fmla="val 4485"/>
            </a:avLst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s-MX" sz="800" dirty="0">
                <a:solidFill>
                  <a:schemeClr val="bg1"/>
                </a:solidFill>
                <a:latin typeface="IBM Plex Sans" panose="020B0503050203000203" pitchFamily="34" charset="0"/>
                <a:sym typeface="Roboto"/>
              </a:rPr>
              <a:t>Extracción y carga de datos</a:t>
            </a:r>
            <a:endParaRPr lang="es-MX" sz="800" dirty="0">
              <a:solidFill>
                <a:schemeClr val="bg1"/>
              </a:solidFill>
              <a:latin typeface="IBM Plex Sans" panose="020B0503050203000203" pitchFamily="34" charset="0"/>
            </a:endParaRPr>
          </a:p>
        </p:txBody>
      </p:sp>
      <p:sp>
        <p:nvSpPr>
          <p:cNvPr id="38" name="Google Shape;738;p71">
            <a:extLst>
              <a:ext uri="{FF2B5EF4-FFF2-40B4-BE49-F238E27FC236}">
                <a16:creationId xmlns:a16="http://schemas.microsoft.com/office/drawing/2014/main" id="{38E0CCD4-E726-4F9D-8509-E8C0A2A3E2B4}"/>
              </a:ext>
            </a:extLst>
          </p:cNvPr>
          <p:cNvSpPr/>
          <p:nvPr/>
        </p:nvSpPr>
        <p:spPr>
          <a:xfrm rot="10800000">
            <a:off x="4828609" y="2221027"/>
            <a:ext cx="79286" cy="59465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740;p71">
            <a:extLst>
              <a:ext uri="{FF2B5EF4-FFF2-40B4-BE49-F238E27FC236}">
                <a16:creationId xmlns:a16="http://schemas.microsoft.com/office/drawing/2014/main" id="{02661FE7-1681-404A-B8B0-2F2D1669FF0A}"/>
              </a:ext>
            </a:extLst>
          </p:cNvPr>
          <p:cNvSpPr/>
          <p:nvPr/>
        </p:nvSpPr>
        <p:spPr>
          <a:xfrm rot="711236" flipH="1">
            <a:off x="2594346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rgbClr val="00FF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742;p71">
            <a:extLst>
              <a:ext uri="{FF2B5EF4-FFF2-40B4-BE49-F238E27FC236}">
                <a16:creationId xmlns:a16="http://schemas.microsoft.com/office/drawing/2014/main" id="{A882C2F4-796D-4104-B269-4059D3CFD981}"/>
              </a:ext>
            </a:extLst>
          </p:cNvPr>
          <p:cNvSpPr txBox="1"/>
          <p:nvPr/>
        </p:nvSpPr>
        <p:spPr>
          <a:xfrm>
            <a:off x="3284617" y="2885531"/>
            <a:ext cx="1032878" cy="2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ea typeface="Roboto"/>
                <a:sym typeface="Roboto"/>
              </a:rPr>
              <a:t>Junio</a:t>
            </a:r>
            <a:r>
              <a:rPr lang="es-419" sz="800" b="1" dirty="0">
                <a:solidFill>
                  <a:srgbClr val="00FF9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ea typeface="Roboto"/>
                <a:sym typeface="Roboto"/>
              </a:rPr>
              <a:t>Julio</a:t>
            </a:r>
            <a:endParaRPr sz="900" b="1" dirty="0">
              <a:solidFill>
                <a:srgbClr val="00FF9F"/>
              </a:solidFill>
              <a:latin typeface="IBM Plex Sans" panose="020B0503050203000203" pitchFamily="34" charset="0"/>
              <a:ea typeface="Roboto"/>
              <a:sym typeface="Roboto"/>
            </a:endParaRPr>
          </a:p>
        </p:txBody>
      </p:sp>
      <p:sp>
        <p:nvSpPr>
          <p:cNvPr id="43" name="Google Shape;743;p71">
            <a:extLst>
              <a:ext uri="{FF2B5EF4-FFF2-40B4-BE49-F238E27FC236}">
                <a16:creationId xmlns:a16="http://schemas.microsoft.com/office/drawing/2014/main" id="{A5BEB14B-B304-474B-B65B-4683E4BBF3C0}"/>
              </a:ext>
            </a:extLst>
          </p:cNvPr>
          <p:cNvSpPr/>
          <p:nvPr/>
        </p:nvSpPr>
        <p:spPr>
          <a:xfrm rot="19810524">
            <a:off x="3690743" y="2777223"/>
            <a:ext cx="141351" cy="141351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00FF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745;p71">
            <a:extLst>
              <a:ext uri="{FF2B5EF4-FFF2-40B4-BE49-F238E27FC236}">
                <a16:creationId xmlns:a16="http://schemas.microsoft.com/office/drawing/2014/main" id="{75ECE39F-6675-43D7-A1B9-99E42860AD69}"/>
              </a:ext>
            </a:extLst>
          </p:cNvPr>
          <p:cNvSpPr txBox="1"/>
          <p:nvPr/>
        </p:nvSpPr>
        <p:spPr>
          <a:xfrm>
            <a:off x="3045998" y="3248661"/>
            <a:ext cx="1430856" cy="550248"/>
          </a:xfrm>
          <a:prstGeom prst="rect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80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  <a:ea typeface="Roboto Medium"/>
              </a:defRPr>
            </a:lvl1pPr>
          </a:lstStyle>
          <a:p>
            <a:r>
              <a:rPr lang="es-MX" dirty="0">
                <a:sym typeface="Roboto"/>
              </a:rPr>
              <a:t>Identificación </a:t>
            </a:r>
            <a:r>
              <a:rPr lang="es-MX">
                <a:sym typeface="Roboto"/>
              </a:rPr>
              <a:t>de Iniciativas</a:t>
            </a:r>
            <a:endParaRPr lang="es-MX" dirty="0">
              <a:sym typeface="Roboto"/>
            </a:endParaRPr>
          </a:p>
        </p:txBody>
      </p:sp>
      <p:sp>
        <p:nvSpPr>
          <p:cNvPr id="46" name="Google Shape;746;p71">
            <a:extLst>
              <a:ext uri="{FF2B5EF4-FFF2-40B4-BE49-F238E27FC236}">
                <a16:creationId xmlns:a16="http://schemas.microsoft.com/office/drawing/2014/main" id="{99574702-9C0B-4FCE-B712-B5640F15FB82}"/>
              </a:ext>
            </a:extLst>
          </p:cNvPr>
          <p:cNvSpPr/>
          <p:nvPr/>
        </p:nvSpPr>
        <p:spPr>
          <a:xfrm>
            <a:off x="3721782" y="3158936"/>
            <a:ext cx="79286" cy="59465"/>
          </a:xfrm>
          <a:prstGeom prst="triangle">
            <a:avLst>
              <a:gd name="adj" fmla="val 50000"/>
            </a:avLst>
          </a:prstGeom>
          <a:solidFill>
            <a:srgbClr val="00FF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47;p71">
            <a:extLst>
              <a:ext uri="{FF2B5EF4-FFF2-40B4-BE49-F238E27FC236}">
                <a16:creationId xmlns:a16="http://schemas.microsoft.com/office/drawing/2014/main" id="{006839B7-1CBB-4530-9EB8-C30B68D6590F}"/>
              </a:ext>
            </a:extLst>
          </p:cNvPr>
          <p:cNvSpPr/>
          <p:nvPr/>
        </p:nvSpPr>
        <p:spPr>
          <a:xfrm rot="20888764">
            <a:off x="1471893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rgbClr val="00FF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50;p71">
            <a:extLst>
              <a:ext uri="{FF2B5EF4-FFF2-40B4-BE49-F238E27FC236}">
                <a16:creationId xmlns:a16="http://schemas.microsoft.com/office/drawing/2014/main" id="{DE8A8D08-DB0E-40B7-BF31-5F5502C6A93D}"/>
              </a:ext>
            </a:extLst>
          </p:cNvPr>
          <p:cNvSpPr txBox="1"/>
          <p:nvPr/>
        </p:nvSpPr>
        <p:spPr>
          <a:xfrm>
            <a:off x="2320091" y="2241926"/>
            <a:ext cx="613941" cy="2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rgbClr val="00FF9F"/>
                </a:solidFill>
                <a:latin typeface="IBM Plex Sans" panose="020B0503050203000203" pitchFamily="34" charset="0"/>
                <a:ea typeface="Roboto"/>
                <a:cs typeface="Roboto"/>
              </a:defRPr>
            </a:lvl1pPr>
          </a:lstStyle>
          <a:p>
            <a:r>
              <a:rPr lang="es-419" dirty="0">
                <a:sym typeface="Roboto"/>
              </a:rPr>
              <a:t>Mayo</a:t>
            </a:r>
            <a:endParaRPr dirty="0">
              <a:sym typeface="Roboto"/>
            </a:endParaRPr>
          </a:p>
        </p:txBody>
      </p:sp>
      <p:sp>
        <p:nvSpPr>
          <p:cNvPr id="51" name="Google Shape;751;p71">
            <a:extLst>
              <a:ext uri="{FF2B5EF4-FFF2-40B4-BE49-F238E27FC236}">
                <a16:creationId xmlns:a16="http://schemas.microsoft.com/office/drawing/2014/main" id="{23ECB987-AAE0-4A96-B856-A7AA31738DC7}"/>
              </a:ext>
            </a:extLst>
          </p:cNvPr>
          <p:cNvSpPr/>
          <p:nvPr/>
        </p:nvSpPr>
        <p:spPr>
          <a:xfrm rot="10800000">
            <a:off x="2587419" y="2178136"/>
            <a:ext cx="79286" cy="59465"/>
          </a:xfrm>
          <a:prstGeom prst="triangle">
            <a:avLst>
              <a:gd name="adj" fmla="val 50000"/>
            </a:avLst>
          </a:prstGeom>
          <a:solidFill>
            <a:srgbClr val="00FF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753;p71">
            <a:extLst>
              <a:ext uri="{FF2B5EF4-FFF2-40B4-BE49-F238E27FC236}">
                <a16:creationId xmlns:a16="http://schemas.microsoft.com/office/drawing/2014/main" id="{0A6DC219-6DE7-46CB-B455-07ADCAEF1389}"/>
              </a:ext>
            </a:extLst>
          </p:cNvPr>
          <p:cNvSpPr/>
          <p:nvPr/>
        </p:nvSpPr>
        <p:spPr>
          <a:xfrm rot="19810524">
            <a:off x="2554621" y="2536353"/>
            <a:ext cx="141351" cy="141351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00FF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754;p71">
            <a:extLst>
              <a:ext uri="{FF2B5EF4-FFF2-40B4-BE49-F238E27FC236}">
                <a16:creationId xmlns:a16="http://schemas.microsoft.com/office/drawing/2014/main" id="{25F8A575-7D46-414D-8EEF-D264AE471B54}"/>
              </a:ext>
            </a:extLst>
          </p:cNvPr>
          <p:cNvSpPr/>
          <p:nvPr/>
        </p:nvSpPr>
        <p:spPr>
          <a:xfrm rot="711236" flipH="1">
            <a:off x="7228113" y="2702062"/>
            <a:ext cx="1190097" cy="50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6;p71">
            <a:extLst>
              <a:ext uri="{FF2B5EF4-FFF2-40B4-BE49-F238E27FC236}">
                <a16:creationId xmlns:a16="http://schemas.microsoft.com/office/drawing/2014/main" id="{35E6A2FD-4932-47DB-93C8-7EAF687B9D24}"/>
              </a:ext>
            </a:extLst>
          </p:cNvPr>
          <p:cNvSpPr/>
          <p:nvPr/>
        </p:nvSpPr>
        <p:spPr>
          <a:xfrm rot="19810524">
            <a:off x="7172330" y="2547497"/>
            <a:ext cx="141351" cy="141351"/>
          </a:xfrm>
          <a:prstGeom prst="ellipse">
            <a:avLst/>
          </a:prstGeom>
          <a:solidFill>
            <a:schemeClr val="tx1"/>
          </a:solidFill>
          <a:ln w="38100" cap="flat" cmpd="sng">
            <a:solidFill>
              <a:srgbClr val="8585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76" name="Google Shape;757;p71">
            <a:extLst>
              <a:ext uri="{FF2B5EF4-FFF2-40B4-BE49-F238E27FC236}">
                <a16:creationId xmlns:a16="http://schemas.microsoft.com/office/drawing/2014/main" id="{A35346DC-EF04-401F-93B3-9D950C4FD8C3}"/>
              </a:ext>
            </a:extLst>
          </p:cNvPr>
          <p:cNvSpPr txBox="1"/>
          <p:nvPr/>
        </p:nvSpPr>
        <p:spPr>
          <a:xfrm>
            <a:off x="6816039" y="2246025"/>
            <a:ext cx="884238" cy="2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chemeClr val="bg1"/>
                </a:solidFill>
                <a:latin typeface="IBM Plex Sans" panose="020B0503050203000203" pitchFamily="34" charset="0"/>
                <a:ea typeface="Roboto"/>
              </a:defRPr>
            </a:lvl1pPr>
          </a:lstStyle>
          <a:p>
            <a:r>
              <a:rPr lang="es-419" dirty="0">
                <a:sym typeface="Roboto"/>
              </a:rPr>
              <a:t>Continuidad</a:t>
            </a:r>
            <a:endParaRPr dirty="0">
              <a:sym typeface="Roboto"/>
            </a:endParaRPr>
          </a:p>
        </p:txBody>
      </p:sp>
      <p:sp>
        <p:nvSpPr>
          <p:cNvPr id="77" name="Google Shape;758;p71">
            <a:extLst>
              <a:ext uri="{FF2B5EF4-FFF2-40B4-BE49-F238E27FC236}">
                <a16:creationId xmlns:a16="http://schemas.microsoft.com/office/drawing/2014/main" id="{4FF4A5CD-43E9-4BDB-BD50-2BE55358AB49}"/>
              </a:ext>
            </a:extLst>
          </p:cNvPr>
          <p:cNvSpPr/>
          <p:nvPr/>
        </p:nvSpPr>
        <p:spPr>
          <a:xfrm>
            <a:off x="6488602" y="1616297"/>
            <a:ext cx="1508821" cy="619756"/>
          </a:xfrm>
          <a:prstGeom prst="roundRect">
            <a:avLst>
              <a:gd name="adj" fmla="val 4485"/>
            </a:avLst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s-MX" sz="800" u="sng" dirty="0">
                <a:solidFill>
                  <a:schemeClr val="bg1"/>
                </a:solidFill>
                <a:latin typeface="IBM Plex Sans" panose="020B0503050203000203" pitchFamily="34" charset="0"/>
                <a:sym typeface="Roboto"/>
              </a:rPr>
              <a:t>Priorización inicitativas adicionales</a:t>
            </a:r>
          </a:p>
        </p:txBody>
      </p:sp>
      <p:sp>
        <p:nvSpPr>
          <p:cNvPr id="78" name="Google Shape;759;p71">
            <a:extLst>
              <a:ext uri="{FF2B5EF4-FFF2-40B4-BE49-F238E27FC236}">
                <a16:creationId xmlns:a16="http://schemas.microsoft.com/office/drawing/2014/main" id="{1AA76F35-581C-4A0F-9C2B-E8B5661730B8}"/>
              </a:ext>
            </a:extLst>
          </p:cNvPr>
          <p:cNvSpPr/>
          <p:nvPr/>
        </p:nvSpPr>
        <p:spPr>
          <a:xfrm rot="10800000">
            <a:off x="7203347" y="2232171"/>
            <a:ext cx="79286" cy="59465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81" name="Google Shape;762;p71">
            <a:extLst>
              <a:ext uri="{FF2B5EF4-FFF2-40B4-BE49-F238E27FC236}">
                <a16:creationId xmlns:a16="http://schemas.microsoft.com/office/drawing/2014/main" id="{A1FE64B1-FC8B-457C-9CDB-75C8AFA7466E}"/>
              </a:ext>
            </a:extLst>
          </p:cNvPr>
          <p:cNvSpPr/>
          <p:nvPr/>
        </p:nvSpPr>
        <p:spPr>
          <a:xfrm>
            <a:off x="4113863" y="1155083"/>
            <a:ext cx="1508821" cy="375938"/>
          </a:xfrm>
          <a:prstGeom prst="roundRect">
            <a:avLst>
              <a:gd name="adj" fmla="val 4485"/>
            </a:avLst>
          </a:prstGeom>
          <a:solidFill>
            <a:srgbClr val="FFFFFF">
              <a:alpha val="25098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s-MX" sz="800" dirty="0">
                <a:solidFill>
                  <a:schemeClr val="bg1"/>
                </a:solidFill>
                <a:latin typeface="IBM Plex Sans" panose="020B0503050203000203" pitchFamily="34" charset="0"/>
                <a:sym typeface="Roboto"/>
              </a:rPr>
              <a:t>Implementación Arquitectura en Nube</a:t>
            </a:r>
            <a:endParaRPr lang="es-MX" sz="800" b="1" dirty="0">
              <a:solidFill>
                <a:schemeClr val="bg1"/>
              </a:solidFill>
              <a:latin typeface="IBM Plex Sans" panose="020B0503050203000203" pitchFamily="34" charset="0"/>
            </a:endParaRPr>
          </a:p>
        </p:txBody>
      </p:sp>
      <p:sp>
        <p:nvSpPr>
          <p:cNvPr id="82" name="Google Shape;763;p71">
            <a:extLst>
              <a:ext uri="{FF2B5EF4-FFF2-40B4-BE49-F238E27FC236}">
                <a16:creationId xmlns:a16="http://schemas.microsoft.com/office/drawing/2014/main" id="{73273B39-A227-47FF-AD6C-E01F01D696F6}"/>
              </a:ext>
            </a:extLst>
          </p:cNvPr>
          <p:cNvSpPr/>
          <p:nvPr/>
        </p:nvSpPr>
        <p:spPr>
          <a:xfrm rot="10800000">
            <a:off x="4828608" y="1529193"/>
            <a:ext cx="79286" cy="28008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770;p71">
            <a:extLst>
              <a:ext uri="{FF2B5EF4-FFF2-40B4-BE49-F238E27FC236}">
                <a16:creationId xmlns:a16="http://schemas.microsoft.com/office/drawing/2014/main" id="{D253279A-1D81-45FA-9D8D-499E67EAB108}"/>
              </a:ext>
            </a:extLst>
          </p:cNvPr>
          <p:cNvSpPr txBox="1"/>
          <p:nvPr/>
        </p:nvSpPr>
        <p:spPr>
          <a:xfrm>
            <a:off x="1105529" y="2886843"/>
            <a:ext cx="747671" cy="192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rgbClr val="00FF9F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Abril</a:t>
            </a:r>
            <a:endParaRPr sz="900" b="1" dirty="0">
              <a:solidFill>
                <a:srgbClr val="00FF9F"/>
              </a:solidFill>
              <a:latin typeface="IBM Plex Sans" panose="020B0503050203000203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771;p71">
            <a:extLst>
              <a:ext uri="{FF2B5EF4-FFF2-40B4-BE49-F238E27FC236}">
                <a16:creationId xmlns:a16="http://schemas.microsoft.com/office/drawing/2014/main" id="{6A02293C-9F93-4208-BC32-1BB886BDFC41}"/>
              </a:ext>
            </a:extLst>
          </p:cNvPr>
          <p:cNvSpPr/>
          <p:nvPr/>
        </p:nvSpPr>
        <p:spPr>
          <a:xfrm rot="19810524">
            <a:off x="1409518" y="2805348"/>
            <a:ext cx="141351" cy="141351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00FF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773;p71">
            <a:extLst>
              <a:ext uri="{FF2B5EF4-FFF2-40B4-BE49-F238E27FC236}">
                <a16:creationId xmlns:a16="http://schemas.microsoft.com/office/drawing/2014/main" id="{AC3ADF10-2614-46EC-9979-93BE8D49DDBB}"/>
              </a:ext>
            </a:extLst>
          </p:cNvPr>
          <p:cNvSpPr txBox="1"/>
          <p:nvPr/>
        </p:nvSpPr>
        <p:spPr>
          <a:xfrm>
            <a:off x="764773" y="3276786"/>
            <a:ext cx="1479410" cy="550248"/>
          </a:xfrm>
          <a:prstGeom prst="rect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9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</a:defRPr>
            </a:lvl1pPr>
          </a:lstStyle>
          <a:p>
            <a:r>
              <a:rPr lang="es-419" sz="800" dirty="0">
                <a:latin typeface="IBM Plex Sans" panose="020B0503050203000203" pitchFamily="34" charset="0"/>
                <a:sym typeface="Roboto"/>
              </a:rPr>
              <a:t>Levantamiento de Datos, definiciones, datos críticos y sensibles</a:t>
            </a:r>
            <a:endParaRPr sz="800" dirty="0">
              <a:latin typeface="IBM Plex Sans" panose="020B0503050203000203" pitchFamily="34" charset="0"/>
              <a:sym typeface="Roboto"/>
            </a:endParaRPr>
          </a:p>
        </p:txBody>
      </p:sp>
      <p:sp>
        <p:nvSpPr>
          <p:cNvPr id="93" name="Google Shape;774;p71">
            <a:extLst>
              <a:ext uri="{FF2B5EF4-FFF2-40B4-BE49-F238E27FC236}">
                <a16:creationId xmlns:a16="http://schemas.microsoft.com/office/drawing/2014/main" id="{1D4BB477-E338-4746-98DA-10B15E314218}"/>
              </a:ext>
            </a:extLst>
          </p:cNvPr>
          <p:cNvSpPr/>
          <p:nvPr/>
        </p:nvSpPr>
        <p:spPr>
          <a:xfrm>
            <a:off x="1448194" y="3226298"/>
            <a:ext cx="79286" cy="59465"/>
          </a:xfrm>
          <a:prstGeom prst="triangle">
            <a:avLst>
              <a:gd name="adj" fmla="val 50000"/>
            </a:avLst>
          </a:prstGeom>
          <a:solidFill>
            <a:srgbClr val="00FF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752;p71">
            <a:extLst>
              <a:ext uri="{FF2B5EF4-FFF2-40B4-BE49-F238E27FC236}">
                <a16:creationId xmlns:a16="http://schemas.microsoft.com/office/drawing/2014/main" id="{4F2FC01C-8A65-4700-9287-AF806A66E8DB}"/>
              </a:ext>
            </a:extLst>
          </p:cNvPr>
          <p:cNvSpPr txBox="1"/>
          <p:nvPr/>
        </p:nvSpPr>
        <p:spPr>
          <a:xfrm>
            <a:off x="1912366" y="1637925"/>
            <a:ext cx="1430856" cy="550248"/>
          </a:xfrm>
          <a:prstGeom prst="rect">
            <a:avLst/>
          </a:prstGeom>
          <a:solidFill>
            <a:srgbClr val="00FF9F"/>
          </a:solidFill>
          <a:ln>
            <a:noFill/>
          </a:ln>
          <a:effectLst>
            <a:outerShdw blurRad="57150" dist="19050" dir="5400000" algn="bl" rotWithShape="0">
              <a:srgbClr val="212121">
                <a:alpha val="3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800">
                <a:solidFill>
                  <a:schemeClr val="tx1">
                    <a:lumMod val="95000"/>
                    <a:lumOff val="5000"/>
                  </a:schemeClr>
                </a:solidFill>
                <a:latin typeface="Roboto Medium"/>
                <a:ea typeface="Roboto Medium"/>
              </a:defRPr>
            </a:lvl1pPr>
          </a:lstStyle>
          <a:p>
            <a:r>
              <a:rPr lang="es-419" dirty="0">
                <a:latin typeface="IBM Plex Sans" panose="020B0503050203000203" pitchFamily="34" charset="0"/>
                <a:sym typeface="Roboto"/>
              </a:rPr>
              <a:t>Definición de Roles y responsabilidades - Owners</a:t>
            </a:r>
            <a:endParaRPr dirty="0">
              <a:latin typeface="IBM Plex Sans" panose="020B0503050203000203" pitchFamily="34" charset="0"/>
            </a:endParaRP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8FBE2715-BA6B-4744-A1A1-4294B3BF36D1}"/>
              </a:ext>
            </a:extLst>
          </p:cNvPr>
          <p:cNvGrpSpPr/>
          <p:nvPr/>
        </p:nvGrpSpPr>
        <p:grpSpPr>
          <a:xfrm>
            <a:off x="3602663" y="946877"/>
            <a:ext cx="348615" cy="308393"/>
            <a:chOff x="2265180" y="1036119"/>
            <a:chExt cx="348615" cy="308393"/>
          </a:xfrm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61611DD5-11D4-4520-B6A7-330ED99599A6}"/>
                </a:ext>
              </a:extLst>
            </p:cNvPr>
            <p:cNvSpPr/>
            <p:nvPr/>
          </p:nvSpPr>
          <p:spPr>
            <a:xfrm>
              <a:off x="2265180" y="1036119"/>
              <a:ext cx="348615" cy="30839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pic>
          <p:nvPicPr>
            <p:cNvPr id="94" name="Google Shape;723;p71">
              <a:extLst>
                <a:ext uri="{FF2B5EF4-FFF2-40B4-BE49-F238E27FC236}">
                  <a16:creationId xmlns:a16="http://schemas.microsoft.com/office/drawing/2014/main" id="{C743AAF4-2CB9-4515-80CF-6493D39AEC2B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82111" y="1071022"/>
              <a:ext cx="303293" cy="2385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Google Shape;729;p71">
            <a:extLst>
              <a:ext uri="{FF2B5EF4-FFF2-40B4-BE49-F238E27FC236}">
                <a16:creationId xmlns:a16="http://schemas.microsoft.com/office/drawing/2014/main" id="{14CD05D5-9CC5-EBCF-CBDB-66CF9AF8C186}"/>
              </a:ext>
            </a:extLst>
          </p:cNvPr>
          <p:cNvSpPr txBox="1"/>
          <p:nvPr/>
        </p:nvSpPr>
        <p:spPr>
          <a:xfrm>
            <a:off x="163834" y="4078029"/>
            <a:ext cx="2356431" cy="2431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Políticas de acceso a la información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29;p71">
            <a:extLst>
              <a:ext uri="{FF2B5EF4-FFF2-40B4-BE49-F238E27FC236}">
                <a16:creationId xmlns:a16="http://schemas.microsoft.com/office/drawing/2014/main" id="{EC331A15-D04B-FACD-C267-1C4E020EDBE9}"/>
              </a:ext>
            </a:extLst>
          </p:cNvPr>
          <p:cNvSpPr txBox="1"/>
          <p:nvPr/>
        </p:nvSpPr>
        <p:spPr>
          <a:xfrm>
            <a:off x="153820" y="4393681"/>
            <a:ext cx="2356431" cy="2431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Roles y actividades de Gobierno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29;p71">
            <a:extLst>
              <a:ext uri="{FF2B5EF4-FFF2-40B4-BE49-F238E27FC236}">
                <a16:creationId xmlns:a16="http://schemas.microsoft.com/office/drawing/2014/main" id="{BED5912C-A7FE-AC82-F504-5781F1EB727D}"/>
              </a:ext>
            </a:extLst>
          </p:cNvPr>
          <p:cNvSpPr txBox="1"/>
          <p:nvPr/>
        </p:nvSpPr>
        <p:spPr>
          <a:xfrm>
            <a:off x="153820" y="4724052"/>
            <a:ext cx="2356431" cy="2431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Resultados de nivel de madurez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729;p71">
            <a:extLst>
              <a:ext uri="{FF2B5EF4-FFF2-40B4-BE49-F238E27FC236}">
                <a16:creationId xmlns:a16="http://schemas.microsoft.com/office/drawing/2014/main" id="{A7C5D35E-9C43-233A-0CE6-89D0CF6875FA}"/>
              </a:ext>
            </a:extLst>
          </p:cNvPr>
          <p:cNvSpPr txBox="1"/>
          <p:nvPr/>
        </p:nvSpPr>
        <p:spPr>
          <a:xfrm>
            <a:off x="2615687" y="4066912"/>
            <a:ext cx="2356431" cy="2431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Fichas de Diccionario y Calidad Datos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729;p71">
            <a:extLst>
              <a:ext uri="{FF2B5EF4-FFF2-40B4-BE49-F238E27FC236}">
                <a16:creationId xmlns:a16="http://schemas.microsoft.com/office/drawing/2014/main" id="{D381728A-197B-C8B5-EE8F-8999B9428370}"/>
              </a:ext>
            </a:extLst>
          </p:cNvPr>
          <p:cNvSpPr txBox="1"/>
          <p:nvPr/>
        </p:nvSpPr>
        <p:spPr>
          <a:xfrm>
            <a:off x="2618740" y="4410761"/>
            <a:ext cx="2356431" cy="2431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Perfilamiento de datos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729;p71">
            <a:extLst>
              <a:ext uri="{FF2B5EF4-FFF2-40B4-BE49-F238E27FC236}">
                <a16:creationId xmlns:a16="http://schemas.microsoft.com/office/drawing/2014/main" id="{560CB099-2889-7F45-7F65-63766FC1CC50}"/>
              </a:ext>
            </a:extLst>
          </p:cNvPr>
          <p:cNvSpPr txBox="1"/>
          <p:nvPr/>
        </p:nvSpPr>
        <p:spPr>
          <a:xfrm>
            <a:off x="5133238" y="4055409"/>
            <a:ext cx="1874392" cy="243145"/>
          </a:xfrm>
          <a:prstGeom prst="rect">
            <a:avLst/>
          </a:prstGeom>
          <a:noFill/>
          <a:ln>
            <a:solidFill>
              <a:schemeClr val="bg1"/>
            </a:solidFill>
            <a:prstDash val="sysDot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900" b="1" dirty="0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  <a:sym typeface="Roboto"/>
              </a:rPr>
              <a:t>Taxonomia de datos</a:t>
            </a:r>
            <a:endParaRPr sz="8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729;p71">
            <a:extLst>
              <a:ext uri="{FF2B5EF4-FFF2-40B4-BE49-F238E27FC236}">
                <a16:creationId xmlns:a16="http://schemas.microsoft.com/office/drawing/2014/main" id="{AB763B21-940C-90D8-81EA-14DDEBCF616E}"/>
              </a:ext>
            </a:extLst>
          </p:cNvPr>
          <p:cNvSpPr txBox="1"/>
          <p:nvPr/>
        </p:nvSpPr>
        <p:spPr>
          <a:xfrm>
            <a:off x="7149933" y="4048802"/>
            <a:ext cx="1874392" cy="243145"/>
          </a:xfrm>
          <a:prstGeom prst="rect">
            <a:avLst/>
          </a:prstGeom>
          <a:noFill/>
          <a:ln>
            <a:solidFill>
              <a:schemeClr val="bg1"/>
            </a:solidFill>
            <a:prstDash val="sysDot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</a:defRPr>
            </a:lvl1pPr>
          </a:lstStyle>
          <a:p>
            <a:r>
              <a:rPr lang="es-419" dirty="0">
                <a:sym typeface="Roboto"/>
              </a:rPr>
              <a:t>Construcción Arbol de Valor (3)</a:t>
            </a:r>
            <a:endParaRPr dirty="0">
              <a:sym typeface="Roboto"/>
            </a:endParaRPr>
          </a:p>
        </p:txBody>
      </p:sp>
      <p:sp>
        <p:nvSpPr>
          <p:cNvPr id="15" name="Google Shape;729;p71">
            <a:extLst>
              <a:ext uri="{FF2B5EF4-FFF2-40B4-BE49-F238E27FC236}">
                <a16:creationId xmlns:a16="http://schemas.microsoft.com/office/drawing/2014/main" id="{69D0B7BC-36E4-C954-1AF9-A2C1994D967F}"/>
              </a:ext>
            </a:extLst>
          </p:cNvPr>
          <p:cNvSpPr txBox="1"/>
          <p:nvPr/>
        </p:nvSpPr>
        <p:spPr>
          <a:xfrm>
            <a:off x="5133238" y="4419227"/>
            <a:ext cx="1874392" cy="243145"/>
          </a:xfrm>
          <a:prstGeom prst="rect">
            <a:avLst/>
          </a:prstGeom>
          <a:noFill/>
          <a:ln>
            <a:solidFill>
              <a:schemeClr val="bg1"/>
            </a:solidFill>
            <a:prstDash val="sysDot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</a:defRPr>
            </a:lvl1pPr>
          </a:lstStyle>
          <a:p>
            <a:r>
              <a:rPr lang="es-419" dirty="0">
                <a:sym typeface="Roboto"/>
              </a:rPr>
              <a:t>Implementación arquitectura</a:t>
            </a:r>
            <a:endParaRPr dirty="0">
              <a:sym typeface="Roboto"/>
            </a:endParaRPr>
          </a:p>
        </p:txBody>
      </p:sp>
      <p:sp>
        <p:nvSpPr>
          <p:cNvPr id="16" name="Google Shape;729;p71">
            <a:extLst>
              <a:ext uri="{FF2B5EF4-FFF2-40B4-BE49-F238E27FC236}">
                <a16:creationId xmlns:a16="http://schemas.microsoft.com/office/drawing/2014/main" id="{7B3DC50B-9B4F-46AD-F368-582843222F7C}"/>
              </a:ext>
            </a:extLst>
          </p:cNvPr>
          <p:cNvSpPr txBox="1"/>
          <p:nvPr/>
        </p:nvSpPr>
        <p:spPr>
          <a:xfrm>
            <a:off x="5131446" y="4769220"/>
            <a:ext cx="1874392" cy="243145"/>
          </a:xfrm>
          <a:prstGeom prst="rect">
            <a:avLst/>
          </a:prstGeom>
          <a:noFill/>
          <a:ln>
            <a:solidFill>
              <a:schemeClr val="bg1"/>
            </a:solidFill>
            <a:prstDash val="sysDot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</a:defRPr>
            </a:lvl1pPr>
          </a:lstStyle>
          <a:p>
            <a:r>
              <a:rPr lang="es-419" dirty="0">
                <a:sym typeface="Roboto"/>
              </a:rPr>
              <a:t>Capacitaciones y mentoria GD</a:t>
            </a:r>
            <a:endParaRPr dirty="0">
              <a:sym typeface="Roboto"/>
            </a:endParaRPr>
          </a:p>
        </p:txBody>
      </p:sp>
      <p:sp>
        <p:nvSpPr>
          <p:cNvPr id="17" name="Google Shape;729;p71">
            <a:extLst>
              <a:ext uri="{FF2B5EF4-FFF2-40B4-BE49-F238E27FC236}">
                <a16:creationId xmlns:a16="http://schemas.microsoft.com/office/drawing/2014/main" id="{E0E21EDD-273B-B48C-2A41-C2B40C058B1C}"/>
              </a:ext>
            </a:extLst>
          </p:cNvPr>
          <p:cNvSpPr txBox="1"/>
          <p:nvPr/>
        </p:nvSpPr>
        <p:spPr>
          <a:xfrm>
            <a:off x="7149933" y="4350232"/>
            <a:ext cx="1874392" cy="243145"/>
          </a:xfrm>
          <a:prstGeom prst="rect">
            <a:avLst/>
          </a:prstGeom>
          <a:noFill/>
          <a:ln>
            <a:solidFill>
              <a:schemeClr val="bg1"/>
            </a:solidFill>
            <a:prstDash val="sysDot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spcAft>
                <a:spcPts val="1600"/>
              </a:spcAft>
              <a:buNone/>
              <a:defRPr sz="900" b="1">
                <a:solidFill>
                  <a:schemeClr val="bg1"/>
                </a:solidFill>
                <a:latin typeface="IBM Plex Sans" panose="020B0503050203000203" pitchFamily="34" charset="0"/>
                <a:ea typeface="Roboto"/>
                <a:cs typeface="Roboto"/>
              </a:defRPr>
            </a:lvl1pPr>
          </a:lstStyle>
          <a:p>
            <a:r>
              <a:rPr lang="es-419" dirty="0">
                <a:sym typeface="Roboto"/>
              </a:rPr>
              <a:t>Reporte de Calidad y Umbrales</a:t>
            </a:r>
            <a:endParaRPr dirty="0">
              <a:sym typeface="Roboto"/>
            </a:endParaRPr>
          </a:p>
        </p:txBody>
      </p:sp>
      <p:pic>
        <p:nvPicPr>
          <p:cNvPr id="1028" name="Picture 4" descr="marca aprobada verde sobre fondo negro: ilustración de stock 32791984 |  Shutterstock">
            <a:extLst>
              <a:ext uri="{FF2B5EF4-FFF2-40B4-BE49-F238E27FC236}">
                <a16:creationId xmlns:a16="http://schemas.microsoft.com/office/drawing/2014/main" id="{258E6E22-AA5C-C991-BD32-8167CC0FD4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4" b="8524"/>
          <a:stretch>
            <a:fillRect/>
          </a:stretch>
        </p:blipFill>
        <p:spPr bwMode="auto">
          <a:xfrm>
            <a:off x="2721762" y="4706747"/>
            <a:ext cx="376154" cy="40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79734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803850" y="544548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4. Próximos Pasos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7637E23C-7A55-4A25-AE1F-F20123410ED8}"/>
              </a:ext>
            </a:extLst>
          </p:cNvPr>
          <p:cNvSpPr/>
          <p:nvPr/>
        </p:nvSpPr>
        <p:spPr>
          <a:xfrm>
            <a:off x="844386" y="1405540"/>
            <a:ext cx="3409887" cy="1674978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Confirmación de las personas asignadas en los roles definidos (Data Steward y Data </a:t>
            </a:r>
            <a:r>
              <a:rPr lang="es-MX" sz="1000" kern="1200" dirty="0" err="1">
                <a:solidFill>
                  <a:schemeClr val="bg1"/>
                </a:solidFill>
                <a:latin typeface="IBM Plex Sans"/>
                <a:sym typeface="Avenir"/>
              </a:rPr>
              <a:t>Owners</a:t>
            </a: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)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  <a:sym typeface="Avenir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Apoyo en la adopción de los roles - Junio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  <a:sym typeface="Avenir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Participación de los </a:t>
            </a:r>
            <a:r>
              <a:rPr lang="es-MX" sz="1000" kern="1200" dirty="0" err="1">
                <a:solidFill>
                  <a:schemeClr val="bg1"/>
                </a:solidFill>
                <a:latin typeface="IBM Plex Sans"/>
                <a:sym typeface="Avenir"/>
              </a:rPr>
              <a:t>Owners</a:t>
            </a: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 en las actividades donde ejecutaran sus responsabilidades: Definiciones, Validaciones y Seguimientos (acompañamiento de Gobierno) - durante el año.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66D13AC2-D350-4C11-90C6-773D3325D737}"/>
              </a:ext>
            </a:extLst>
          </p:cNvPr>
          <p:cNvSpPr txBox="1"/>
          <p:nvPr/>
        </p:nvSpPr>
        <p:spPr>
          <a:xfrm>
            <a:off x="803850" y="1051694"/>
            <a:ext cx="2641079" cy="286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4100"/>
            </a:pPr>
            <a:r>
              <a:rPr lang="es-419" b="1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Montserrat"/>
              </a:rPr>
              <a:t>Apoyo de </a:t>
            </a:r>
            <a:r>
              <a:rPr lang="es-419" b="1" kern="1200" dirty="0" err="1">
                <a:solidFill>
                  <a:schemeClr val="bg1"/>
                </a:solidFill>
                <a:latin typeface="IBM Plex Sans"/>
                <a:ea typeface="+mn-ea"/>
                <a:cs typeface="+mn-cs"/>
                <a:sym typeface="Montserrat"/>
              </a:rPr>
              <a:t>Owners</a:t>
            </a:r>
            <a:r>
              <a:rPr lang="es-419" b="1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Montserrat"/>
              </a:rPr>
              <a:t>:</a:t>
            </a:r>
          </a:p>
        </p:txBody>
      </p:sp>
      <p:sp>
        <p:nvSpPr>
          <p:cNvPr id="49" name="Google Shape;334;p51">
            <a:extLst>
              <a:ext uri="{FF2B5EF4-FFF2-40B4-BE49-F238E27FC236}">
                <a16:creationId xmlns:a16="http://schemas.microsoft.com/office/drawing/2014/main" id="{62E5C0E2-101D-4E5B-85CC-76046D9AA1C1}"/>
              </a:ext>
            </a:extLst>
          </p:cNvPr>
          <p:cNvSpPr txBox="1">
            <a:spLocks/>
          </p:cNvSpPr>
          <p:nvPr/>
        </p:nvSpPr>
        <p:spPr>
          <a:xfrm>
            <a:off x="844386" y="1192180"/>
            <a:ext cx="2970861" cy="201826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lvl="0" indent="-2921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000"/>
              <a:buFont typeface="Avenir"/>
              <a:buChar char="➔"/>
            </a:pPr>
            <a:endParaRPr lang="es-MX" sz="900" kern="1200" dirty="0">
              <a:solidFill>
                <a:schemeClr val="bg1"/>
              </a:solidFill>
              <a:latin typeface="IBM Plex Sans"/>
              <a:ea typeface="+mn-ea"/>
              <a:cs typeface="+mn-cs"/>
              <a:sym typeface="Avenir"/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76C76F73-3203-48FF-8F56-5E8F7C51FA26}"/>
              </a:ext>
            </a:extLst>
          </p:cNvPr>
          <p:cNvSpPr/>
          <p:nvPr/>
        </p:nvSpPr>
        <p:spPr>
          <a:xfrm>
            <a:off x="5042381" y="1370962"/>
            <a:ext cx="3644419" cy="1725616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Despliegue de los roles y capacitación a </a:t>
            </a:r>
            <a:r>
              <a:rPr lang="es-MX" sz="1000" kern="1200" dirty="0" err="1">
                <a:solidFill>
                  <a:schemeClr val="bg1"/>
                </a:solidFill>
                <a:latin typeface="IBM Plex Sans"/>
                <a:sym typeface="Avenir"/>
              </a:rPr>
              <a:t>Owners</a:t>
            </a: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 en artefactos y procedimientos según sus responsabilidades - Junio/ Julio.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  <a:sym typeface="Avenir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sym typeface="Avenir"/>
              </a:rPr>
              <a:t>Comités de Owners: Revisión de los primeros indicadores del árbol de valor.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37065A9F-956B-4290-A2AD-677689984CD3}"/>
              </a:ext>
            </a:extLst>
          </p:cNvPr>
          <p:cNvSpPr txBox="1"/>
          <p:nvPr/>
        </p:nvSpPr>
        <p:spPr>
          <a:xfrm>
            <a:off x="4979234" y="958848"/>
            <a:ext cx="2641079" cy="379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Montserrat"/>
              </a:rPr>
              <a:t>Desde Gobierno del Dato:</a:t>
            </a:r>
          </a:p>
        </p:txBody>
      </p: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A1BF5855-895F-47B9-9B60-0127C6C718EB}"/>
              </a:ext>
            </a:extLst>
          </p:cNvPr>
          <p:cNvCxnSpPr/>
          <p:nvPr/>
        </p:nvCxnSpPr>
        <p:spPr>
          <a:xfrm>
            <a:off x="4648200" y="1503352"/>
            <a:ext cx="0" cy="1593226"/>
          </a:xfrm>
          <a:prstGeom prst="line">
            <a:avLst/>
          </a:prstGeom>
          <a:ln w="12700">
            <a:solidFill>
              <a:srgbClr val="00FF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4" descr="Danper - » Innovación">
            <a:extLst>
              <a:ext uri="{FF2B5EF4-FFF2-40B4-BE49-F238E27FC236}">
                <a16:creationId xmlns:a16="http://schemas.microsoft.com/office/drawing/2014/main" id="{0EE7876A-6C48-42A8-A520-130B98024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75" b="20930"/>
          <a:stretch/>
        </p:blipFill>
        <p:spPr bwMode="auto">
          <a:xfrm>
            <a:off x="0" y="3350926"/>
            <a:ext cx="9144000" cy="1339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32590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04F06B-DB26-81C6-3AC4-6692943DB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3">
            <a:extLst>
              <a:ext uri="{FF2B5EF4-FFF2-40B4-BE49-F238E27FC236}">
                <a16:creationId xmlns:a16="http://schemas.microsoft.com/office/drawing/2014/main" id="{6977D6B0-1E2E-8560-7242-36E0E762059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465" y="188594"/>
            <a:ext cx="1183005" cy="48006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6EB5D0B-CAE6-4DEA-7205-085DF64ED694}"/>
              </a:ext>
            </a:extLst>
          </p:cNvPr>
          <p:cNvSpPr txBox="1"/>
          <p:nvPr/>
        </p:nvSpPr>
        <p:spPr>
          <a:xfrm>
            <a:off x="4071280" y="1401352"/>
            <a:ext cx="3568082" cy="992579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CRISP-DM: Proceso estándar de minería de datos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MLOps: Automatización y escalamiento de modelos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Design Thinking + Agile: Foco en usuarios y experimentación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Fases: Identificación de casos, pilotos, escalamiento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BC8314B-2293-8622-B916-D4FBA1EFC37D}"/>
              </a:ext>
            </a:extLst>
          </p:cNvPr>
          <p:cNvSpPr txBox="1"/>
          <p:nvPr/>
        </p:nvSpPr>
        <p:spPr>
          <a:xfrm>
            <a:off x="4071280" y="3088910"/>
            <a:ext cx="3568082" cy="992579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Cloud: AWS, Azure, Google Cloud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ML: TensorFlow, PyTorch, H2O.ai, DataRobot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IoT: Climate FieldView, John Deere Ops Center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Geoanálisis: Planet, Google Earth Engine</a:t>
            </a:r>
          </a:p>
          <a:p>
            <a:r>
              <a:rPr lang="es-PE" sz="1200" dirty="0">
                <a:solidFill>
                  <a:schemeClr val="bg1"/>
                </a:solidFill>
                <a:latin typeface="Blogger Sans"/>
              </a:rPr>
              <a:t>RPA &amp; BI: Power BI, Tableau, UiPath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89E471-15DA-A0DE-52EA-8F6B071B4E14}"/>
              </a:ext>
            </a:extLst>
          </p:cNvPr>
          <p:cNvSpPr txBox="1"/>
          <p:nvPr/>
        </p:nvSpPr>
        <p:spPr>
          <a:xfrm>
            <a:off x="212767" y="1413999"/>
            <a:ext cx="3238718" cy="2285241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lIns="68580" tIns="34290" rIns="68580" bIns="34290" rtlCol="0" anchor="t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s-PE" sz="1200" dirty="0">
                <a:solidFill>
                  <a:schemeClr val="bg1"/>
                </a:solidFill>
                <a:latin typeface="Blogger Sans"/>
              </a:rPr>
              <a:t>Camposol (Perú): IA para madurez de palta -18% desperdicio, +12% precisión en exportación.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s-PE" sz="1200" dirty="0">
                <a:solidFill>
                  <a:schemeClr val="bg1"/>
                </a:solidFill>
                <a:latin typeface="Blogger Sans"/>
              </a:rPr>
              <a:t>San Miguel (Argentina- Cítricos): ML para logística -20% retrasos, -8% en transporte.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s-PE" sz="1200" dirty="0">
                <a:solidFill>
                  <a:schemeClr val="bg1"/>
                </a:solidFill>
                <a:latin typeface="Blogger Sans"/>
              </a:rPr>
              <a:t>Olam (Global: Café. Cacaco, algodón): Predicción de rendimiento +25% precisión (cacao y café).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s-PE" sz="1200" dirty="0">
                <a:solidFill>
                  <a:schemeClr val="bg1"/>
                </a:solidFill>
                <a:latin typeface="Blogger Sans"/>
              </a:rPr>
              <a:t>Agrosuper (Chile: Carnes): IA en faena y demanda -15% stock vencido, +10% eficiencia.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s-PE" sz="1200" dirty="0">
                <a:solidFill>
                  <a:schemeClr val="bg1"/>
                </a:solidFill>
                <a:latin typeface="Blogger Sans"/>
              </a:rPr>
              <a:t>JBS (Brasil, Carne Vacuna): IA en trazabilidad +30% cumplimiento normativo.</a:t>
            </a:r>
            <a:endParaRPr lang="en-US" sz="1200" dirty="0">
              <a:solidFill>
                <a:schemeClr val="bg1"/>
              </a:solidFill>
              <a:latin typeface="Blogger Sans"/>
            </a:endParaRPr>
          </a:p>
        </p:txBody>
      </p:sp>
      <p:sp>
        <p:nvSpPr>
          <p:cNvPr id="8" name="Google Shape;473;p79">
            <a:extLst>
              <a:ext uri="{FF2B5EF4-FFF2-40B4-BE49-F238E27FC236}">
                <a16:creationId xmlns:a16="http://schemas.microsoft.com/office/drawing/2014/main" id="{1B6AFE30-BD7F-E765-E8F4-E908F5249C93}"/>
              </a:ext>
            </a:extLst>
          </p:cNvPr>
          <p:cNvSpPr txBox="1"/>
          <p:nvPr/>
        </p:nvSpPr>
        <p:spPr>
          <a:xfrm>
            <a:off x="1740499" y="315086"/>
            <a:ext cx="6118200" cy="290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690"/>
              </a:lnSpc>
              <a:buSzPts val="2100"/>
            </a:pPr>
            <a:r>
              <a:rPr lang="es-419" sz="1575" b="1" dirty="0">
                <a:solidFill>
                  <a:srgbClr val="00FF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Adopción de Inteligencia Artificial en empresas similares</a:t>
            </a:r>
            <a:endParaRPr sz="225" b="1" dirty="0">
              <a:solidFill>
                <a:srgbClr val="00FF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1277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3">
            <a:extLst>
              <a:ext uri="{FF2B5EF4-FFF2-40B4-BE49-F238E27FC236}">
                <a16:creationId xmlns:a16="http://schemas.microsoft.com/office/drawing/2014/main" id="{2166B8E4-B770-4C44-A37D-C59CEC96BDE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828247" y="1716875"/>
            <a:ext cx="3618274" cy="14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8906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3">
            <a:extLst>
              <a:ext uri="{FF2B5EF4-FFF2-40B4-BE49-F238E27FC236}">
                <a16:creationId xmlns:a16="http://schemas.microsoft.com/office/drawing/2014/main" id="{EEA57F81-A417-4148-B8B3-3783A1FF6260}"/>
              </a:ext>
            </a:extLst>
          </p:cNvPr>
          <p:cNvSpPr txBox="1"/>
          <p:nvPr/>
        </p:nvSpPr>
        <p:spPr>
          <a:xfrm>
            <a:off x="1125294" y="1548619"/>
            <a:ext cx="2457355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sz="3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Gobierno</a:t>
            </a:r>
            <a:endParaRPr lang="es-419" sz="3200" b="1" kern="1200" dirty="0">
              <a:solidFill>
                <a:srgbClr val="00FF9F"/>
              </a:solidFill>
              <a:latin typeface="IBM Plex Sans"/>
              <a:ea typeface="+mn-ea"/>
              <a:cs typeface="+mn-cs"/>
              <a:sym typeface="Avenir"/>
            </a:endParaRPr>
          </a:p>
        </p:txBody>
      </p:sp>
      <p:pic>
        <p:nvPicPr>
          <p:cNvPr id="27" name="object 3">
            <a:extLst>
              <a:ext uri="{FF2B5EF4-FFF2-40B4-BE49-F238E27FC236}">
                <a16:creationId xmlns:a16="http://schemas.microsoft.com/office/drawing/2014/main" id="{22BC908A-C579-429D-BE27-8565F5345270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289421" y="430200"/>
            <a:ext cx="1160346" cy="470865"/>
          </a:xfrm>
          <a:prstGeom prst="rect">
            <a:avLst/>
          </a:prstGeom>
        </p:spPr>
      </p:pic>
      <p:sp>
        <p:nvSpPr>
          <p:cNvPr id="15" name="Google Shape;334;p51">
            <a:extLst>
              <a:ext uri="{FF2B5EF4-FFF2-40B4-BE49-F238E27FC236}">
                <a16:creationId xmlns:a16="http://schemas.microsoft.com/office/drawing/2014/main" id="{6D8C066D-0754-4D6E-A60F-FC648AC3CC6E}"/>
              </a:ext>
            </a:extLst>
          </p:cNvPr>
          <p:cNvSpPr txBox="1">
            <a:spLocks/>
          </p:cNvSpPr>
          <p:nvPr/>
        </p:nvSpPr>
        <p:spPr>
          <a:xfrm>
            <a:off x="1125293" y="2317486"/>
            <a:ext cx="3709035" cy="1461523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s-MX" sz="1200" kern="1200" dirty="0">
                <a:solidFill>
                  <a:schemeClr val="bg1"/>
                </a:solidFill>
                <a:latin typeface="IBM Plex Sans"/>
                <a:ea typeface="+mn-ea"/>
                <a:cs typeface="+mn-cs"/>
              </a:rPr>
              <a:t>Analizamos las similitudes fundamentales entre la producción agroindustrial de la alcachofa y la gestión de datos, destacando cómo cada etapa del proceso impacta en la calidad final y garantiza un rendimiento sostenible a largo plazo</a:t>
            </a:r>
          </a:p>
        </p:txBody>
      </p:sp>
      <p:pic>
        <p:nvPicPr>
          <p:cNvPr id="3074" name="Picture 2" descr="A Guide to Data Governance: Empowering Your Data Strategy">
            <a:extLst>
              <a:ext uri="{FF2B5EF4-FFF2-40B4-BE49-F238E27FC236}">
                <a16:creationId xmlns:a16="http://schemas.microsoft.com/office/drawing/2014/main" id="{914C9005-FCF3-4865-AF72-BB974E9B22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3" r="26047"/>
          <a:stretch/>
        </p:blipFill>
        <p:spPr bwMode="auto">
          <a:xfrm>
            <a:off x="5276537" y="1137006"/>
            <a:ext cx="2353457" cy="286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90BDD394-84DE-44C8-A42B-42931D419311}"/>
              </a:ext>
            </a:extLst>
          </p:cNvPr>
          <p:cNvSpPr/>
          <p:nvPr/>
        </p:nvSpPr>
        <p:spPr>
          <a:xfrm>
            <a:off x="4946754" y="3900560"/>
            <a:ext cx="2342667" cy="211866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51A1718-BD0C-47F6-BDDE-3FD274B25112}"/>
              </a:ext>
            </a:extLst>
          </p:cNvPr>
          <p:cNvSpPr txBox="1"/>
          <p:nvPr/>
        </p:nvSpPr>
        <p:spPr>
          <a:xfrm>
            <a:off x="1125294" y="1841118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3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de Datos</a:t>
            </a:r>
            <a:endParaRPr lang="es-PE" sz="3200" dirty="0"/>
          </a:p>
        </p:txBody>
      </p:sp>
    </p:spTree>
    <p:extLst>
      <p:ext uri="{BB962C8B-B14F-4D97-AF65-F5344CB8AC3E}">
        <p14:creationId xmlns:p14="http://schemas.microsoft.com/office/powerpoint/2010/main" val="325221016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13CCE176-8A80-4B6B-9DC0-AE8F079FE56D}"/>
              </a:ext>
            </a:extLst>
          </p:cNvPr>
          <p:cNvSpPr/>
          <p:nvPr/>
        </p:nvSpPr>
        <p:spPr>
          <a:xfrm>
            <a:off x="4624466" y="1352807"/>
            <a:ext cx="3255443" cy="1674620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7E0D390-F729-498B-A844-E804A5074420}"/>
              </a:ext>
            </a:extLst>
          </p:cNvPr>
          <p:cNvSpPr/>
          <p:nvPr/>
        </p:nvSpPr>
        <p:spPr>
          <a:xfrm>
            <a:off x="875519" y="1352341"/>
            <a:ext cx="3132943" cy="1674620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8" name="Google Shape;339;p52">
            <a:extLst>
              <a:ext uri="{FF2B5EF4-FFF2-40B4-BE49-F238E27FC236}">
                <a16:creationId xmlns:a16="http://schemas.microsoft.com/office/drawing/2014/main" id="{A88A90D6-13A4-448D-980A-88EE6EFB37D5}"/>
              </a:ext>
            </a:extLst>
          </p:cNvPr>
          <p:cNvSpPr txBox="1">
            <a:spLocks/>
          </p:cNvSpPr>
          <p:nvPr/>
        </p:nvSpPr>
        <p:spPr>
          <a:xfrm>
            <a:off x="803850" y="769871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2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Calidad desde el origen: </a:t>
            </a:r>
            <a:r>
              <a:rPr lang="es-MX" sz="2200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la materia prima</a:t>
            </a:r>
          </a:p>
        </p:txBody>
      </p:sp>
      <p:pic>
        <p:nvPicPr>
          <p:cNvPr id="5124" name="Picture 4" descr="Danper - » Innovación">
            <a:extLst>
              <a:ext uri="{FF2B5EF4-FFF2-40B4-BE49-F238E27FC236}">
                <a16:creationId xmlns:a16="http://schemas.microsoft.com/office/drawing/2014/main" id="{8892ED10-19FA-480A-90D4-7315A3353C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75" b="20930"/>
          <a:stretch/>
        </p:blipFill>
        <p:spPr bwMode="auto">
          <a:xfrm>
            <a:off x="0" y="3239846"/>
            <a:ext cx="9144000" cy="1339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AE59D2E-563D-437A-806D-81FFBCC55DB0}"/>
              </a:ext>
            </a:extLst>
          </p:cNvPr>
          <p:cNvSpPr txBox="1"/>
          <p:nvPr/>
        </p:nvSpPr>
        <p:spPr>
          <a:xfrm>
            <a:off x="1006448" y="1440745"/>
            <a:ext cx="2641079" cy="286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b="1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Alcachofa</a:t>
            </a:r>
          </a:p>
        </p:txBody>
      </p:sp>
      <p:sp>
        <p:nvSpPr>
          <p:cNvPr id="14" name="Google Shape;334;p51">
            <a:extLst>
              <a:ext uri="{FF2B5EF4-FFF2-40B4-BE49-F238E27FC236}">
                <a16:creationId xmlns:a16="http://schemas.microsoft.com/office/drawing/2014/main" id="{7B755B68-C928-4180-A290-9BAEFD294479}"/>
              </a:ext>
            </a:extLst>
          </p:cNvPr>
          <p:cNvSpPr txBox="1">
            <a:spLocks/>
          </p:cNvSpPr>
          <p:nvPr/>
        </p:nvSpPr>
        <p:spPr>
          <a:xfrm>
            <a:off x="1039005" y="1529150"/>
            <a:ext cx="2805969" cy="1201647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2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  <a:ea typeface="+mn-ea"/>
                <a:cs typeface="+mn-cs"/>
              </a:rPr>
              <a:t>Selección y calibrado preciso de alcachofas, garantizando que cada unidad cumpla con los estándares de tamaño, forma y calidad requeridos para asegurar un producto uniforme, manejable y apto para su procesamiento y exportación.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DBE7649-FF40-4A78-A829-CFD5F42EB01F}"/>
              </a:ext>
            </a:extLst>
          </p:cNvPr>
          <p:cNvSpPr txBox="1"/>
          <p:nvPr/>
        </p:nvSpPr>
        <p:spPr>
          <a:xfrm>
            <a:off x="4860093" y="1440745"/>
            <a:ext cx="4572000" cy="286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rPr lang="es-419" b="1" kern="1200" dirty="0">
                <a:solidFill>
                  <a:schemeClr val="bg1"/>
                </a:solidFill>
                <a:latin typeface="IBM Plex Sans"/>
                <a:ea typeface="+mn-ea"/>
                <a:cs typeface="+mn-cs"/>
                <a:sym typeface="Avenir"/>
              </a:rPr>
              <a:t>Datos</a:t>
            </a:r>
          </a:p>
        </p:txBody>
      </p:sp>
      <p:sp>
        <p:nvSpPr>
          <p:cNvPr id="18" name="Google Shape;334;p51">
            <a:extLst>
              <a:ext uri="{FF2B5EF4-FFF2-40B4-BE49-F238E27FC236}">
                <a16:creationId xmlns:a16="http://schemas.microsoft.com/office/drawing/2014/main" id="{A173A8FD-1FB3-4D14-A773-FD62D6DE0F10}"/>
              </a:ext>
            </a:extLst>
          </p:cNvPr>
          <p:cNvSpPr txBox="1">
            <a:spLocks/>
          </p:cNvSpPr>
          <p:nvPr/>
        </p:nvSpPr>
        <p:spPr>
          <a:xfrm>
            <a:off x="4860094" y="1597711"/>
            <a:ext cx="2805969" cy="1261607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s-MX" sz="1050" kern="1200" dirty="0">
                <a:solidFill>
                  <a:schemeClr val="bg1"/>
                </a:solidFill>
                <a:latin typeface="IBM Plex Sans"/>
                <a:ea typeface="+mn-ea"/>
                <a:cs typeface="+mn-cs"/>
              </a:rPr>
              <a:t>Recolección de datos crudos precisos y relevantes directamente desde los sistemas de información, garantizando la integridad y validez de la fuente para un análisis confiable y efectivo. </a:t>
            </a:r>
            <a:endParaRPr lang="es-MX" sz="700" dirty="0">
              <a:solidFill>
                <a:schemeClr val="bg1"/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BD3641C-FEBA-4D5B-9F1C-E8379978A361}"/>
              </a:ext>
            </a:extLst>
          </p:cNvPr>
          <p:cNvCxnSpPr/>
          <p:nvPr/>
        </p:nvCxnSpPr>
        <p:spPr>
          <a:xfrm>
            <a:off x="4309672" y="1352341"/>
            <a:ext cx="0" cy="1593226"/>
          </a:xfrm>
          <a:prstGeom prst="line">
            <a:avLst/>
          </a:prstGeom>
          <a:ln w="12700">
            <a:solidFill>
              <a:srgbClr val="00FF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ángulo 21">
            <a:extLst>
              <a:ext uri="{FF2B5EF4-FFF2-40B4-BE49-F238E27FC236}">
                <a16:creationId xmlns:a16="http://schemas.microsoft.com/office/drawing/2014/main" id="{E1B282E3-80AD-4550-AED7-C853910B1B35}"/>
              </a:ext>
            </a:extLst>
          </p:cNvPr>
          <p:cNvSpPr/>
          <p:nvPr/>
        </p:nvSpPr>
        <p:spPr>
          <a:xfrm>
            <a:off x="6801333" y="4408233"/>
            <a:ext cx="2342667" cy="305067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23" name="object 3">
            <a:extLst>
              <a:ext uri="{FF2B5EF4-FFF2-40B4-BE49-F238E27FC236}">
                <a16:creationId xmlns:a16="http://schemas.microsoft.com/office/drawing/2014/main" id="{39D9AD61-C8F2-4A91-8824-9A62162DF99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51621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39;p52">
            <a:extLst>
              <a:ext uri="{FF2B5EF4-FFF2-40B4-BE49-F238E27FC236}">
                <a16:creationId xmlns:a16="http://schemas.microsoft.com/office/drawing/2014/main" id="{CC59CB0D-F85E-4D48-8734-560A4CAF6BA7}"/>
              </a:ext>
            </a:extLst>
          </p:cNvPr>
          <p:cNvSpPr txBox="1">
            <a:spLocks/>
          </p:cNvSpPr>
          <p:nvPr/>
        </p:nvSpPr>
        <p:spPr>
          <a:xfrm>
            <a:off x="497491" y="550309"/>
            <a:ext cx="3610753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Almacenamiento, empaque</a:t>
            </a:r>
            <a:endParaRPr lang="es-MX" sz="20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7696DC-F3A3-4719-8BE5-664A79E0C520}"/>
              </a:ext>
            </a:extLst>
          </p:cNvPr>
          <p:cNvSpPr txBox="1"/>
          <p:nvPr/>
        </p:nvSpPr>
        <p:spPr>
          <a:xfrm>
            <a:off x="497491" y="782809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y distribución óptimos</a:t>
            </a:r>
            <a:endParaRPr lang="es-PE" sz="2000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B9C8FD0B-6B3C-468F-82A8-2158CFC6BC0E}"/>
              </a:ext>
            </a:extLst>
          </p:cNvPr>
          <p:cNvSpPr/>
          <p:nvPr/>
        </p:nvSpPr>
        <p:spPr>
          <a:xfrm>
            <a:off x="582278" y="1578386"/>
            <a:ext cx="2505696" cy="3113535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Almacenamiento en ambientes controlados para preservar la frescura y prevenir el deterioro del producto.</a:t>
            </a: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Empaque adecuado y resistente que protege las alcachofas durante su manipulación y transporte, manteniendo su integridad física y presentación comercial.</a:t>
            </a: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Logística eficiente que garantiza una distribución oportuna, con sistemas de trazabilidad e inventario que minimizan pérdidas y aseguran la disponibilidad del producto en los distintos mercados.</a:t>
            </a:r>
            <a:endParaRPr lang="es-PE" sz="1000" kern="1200" dirty="0">
              <a:solidFill>
                <a:schemeClr val="bg1"/>
              </a:solidFill>
              <a:latin typeface="IBM Plex Sans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BEC4EDC-6514-4346-88CB-077DBF565829}"/>
              </a:ext>
            </a:extLst>
          </p:cNvPr>
          <p:cNvSpPr/>
          <p:nvPr/>
        </p:nvSpPr>
        <p:spPr>
          <a:xfrm>
            <a:off x="3869880" y="1682415"/>
            <a:ext cx="2253601" cy="3009506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Almacenamiento seguro con políticas de acceso y permisos claros.</a:t>
            </a: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Implementación de controles para garantizar integridad, confidencialidad y disponibilidad de los datos.</a:t>
            </a: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 algn="just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Procedimientos formales de respaldo, recuperación y auditoría para asegurar la continuidad y trazabilidad.</a:t>
            </a:r>
            <a:endParaRPr lang="es-PE" sz="1000" kern="1200" dirty="0">
              <a:solidFill>
                <a:schemeClr val="bg1"/>
              </a:solidFill>
              <a:latin typeface="IBM Plex Sans"/>
            </a:endParaRPr>
          </a:p>
        </p:txBody>
      </p:sp>
      <p:pic>
        <p:nvPicPr>
          <p:cNvPr id="6146" name="Picture 2" descr="Danper - » Productos">
            <a:extLst>
              <a:ext uri="{FF2B5EF4-FFF2-40B4-BE49-F238E27FC236}">
                <a16:creationId xmlns:a16="http://schemas.microsoft.com/office/drawing/2014/main" id="{C1E2B973-C5A2-4619-87D4-4C539F126F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89" b="6747"/>
          <a:stretch/>
        </p:blipFill>
        <p:spPr bwMode="auto">
          <a:xfrm>
            <a:off x="6740183" y="940497"/>
            <a:ext cx="2403818" cy="3454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ángulo 30">
            <a:extLst>
              <a:ext uri="{FF2B5EF4-FFF2-40B4-BE49-F238E27FC236}">
                <a16:creationId xmlns:a16="http://schemas.microsoft.com/office/drawing/2014/main" id="{EFA77E82-5C77-4613-AC21-FC658933FE99}"/>
              </a:ext>
            </a:extLst>
          </p:cNvPr>
          <p:cNvSpPr/>
          <p:nvPr/>
        </p:nvSpPr>
        <p:spPr>
          <a:xfrm>
            <a:off x="6563033" y="4203003"/>
            <a:ext cx="1998689" cy="305067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2" name="Google Shape;350;p53">
            <a:extLst>
              <a:ext uri="{FF2B5EF4-FFF2-40B4-BE49-F238E27FC236}">
                <a16:creationId xmlns:a16="http://schemas.microsoft.com/office/drawing/2014/main" id="{787448FA-5A68-41B0-8981-6D087DEAF389}"/>
              </a:ext>
            </a:extLst>
          </p:cNvPr>
          <p:cNvSpPr/>
          <p:nvPr/>
        </p:nvSpPr>
        <p:spPr>
          <a:xfrm>
            <a:off x="3326436" y="2667543"/>
            <a:ext cx="304981" cy="802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9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3C5CABDE-F4DE-44FA-8B9F-037DC29673E3}"/>
              </a:ext>
            </a:extLst>
          </p:cNvPr>
          <p:cNvSpPr/>
          <p:nvPr/>
        </p:nvSpPr>
        <p:spPr>
          <a:xfrm>
            <a:off x="913842" y="1443663"/>
            <a:ext cx="1489978" cy="286232"/>
          </a:xfrm>
          <a:prstGeom prst="roundRect">
            <a:avLst>
              <a:gd name="adj" fmla="val 6141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100" b="1" dirty="0">
                <a:solidFill>
                  <a:schemeClr val="bg1"/>
                </a:solidFill>
              </a:rPr>
              <a:t>Alcachofa</a:t>
            </a:r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4AEC2C5D-669B-422E-836A-46CA0E5601B0}"/>
              </a:ext>
            </a:extLst>
          </p:cNvPr>
          <p:cNvSpPr/>
          <p:nvPr/>
        </p:nvSpPr>
        <p:spPr>
          <a:xfrm>
            <a:off x="4218712" y="1562236"/>
            <a:ext cx="1489978" cy="286232"/>
          </a:xfrm>
          <a:prstGeom prst="roundRect">
            <a:avLst>
              <a:gd name="adj" fmla="val 6141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100" b="1" dirty="0">
                <a:solidFill>
                  <a:schemeClr val="bg1"/>
                </a:solidFill>
              </a:rPr>
              <a:t>Dato</a:t>
            </a:r>
          </a:p>
        </p:txBody>
      </p:sp>
    </p:spTree>
    <p:extLst>
      <p:ext uri="{BB962C8B-B14F-4D97-AF65-F5344CB8AC3E}">
        <p14:creationId xmlns:p14="http://schemas.microsoft.com/office/powerpoint/2010/main" val="152464427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39;p52">
            <a:extLst>
              <a:ext uri="{FF2B5EF4-FFF2-40B4-BE49-F238E27FC236}">
                <a16:creationId xmlns:a16="http://schemas.microsoft.com/office/drawing/2014/main" id="{CC59CB0D-F85E-4D48-8734-560A4CAF6BA7}"/>
              </a:ext>
            </a:extLst>
          </p:cNvPr>
          <p:cNvSpPr txBox="1">
            <a:spLocks/>
          </p:cNvSpPr>
          <p:nvPr/>
        </p:nvSpPr>
        <p:spPr>
          <a:xfrm>
            <a:off x="564946" y="933388"/>
            <a:ext cx="4494234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Proceso, roles y </a:t>
            </a:r>
            <a:r>
              <a:rPr lang="es-419" sz="24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trazabilidad</a:t>
            </a:r>
            <a:endParaRPr lang="es-MX" sz="22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B9C8FD0B-6B3C-468F-82A8-2158CFC6BC0E}"/>
              </a:ext>
            </a:extLst>
          </p:cNvPr>
          <p:cNvSpPr/>
          <p:nvPr/>
        </p:nvSpPr>
        <p:spPr>
          <a:xfrm>
            <a:off x="601026" y="2085362"/>
            <a:ext cx="2153107" cy="2346762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Roles definidos: operarios, ingenieros.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Trazabilidad para cada lote producido.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Inspecciones regulares para asegurar calidad.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Documentación clara de procesos y controles.</a:t>
            </a:r>
            <a:endParaRPr lang="es-PE" sz="1000" kern="1200" dirty="0">
              <a:solidFill>
                <a:schemeClr val="bg1"/>
              </a:solidFill>
              <a:latin typeface="IBM Plex Sans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BEC4EDC-6514-4346-88CB-077DBF565829}"/>
              </a:ext>
            </a:extLst>
          </p:cNvPr>
          <p:cNvSpPr/>
          <p:nvPr/>
        </p:nvSpPr>
        <p:spPr>
          <a:xfrm>
            <a:off x="3475852" y="2085363"/>
            <a:ext cx="2059891" cy="2346762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Roles claves: administradores, analistas.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Linaje de datos para rastrear origen y transformación.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Mecanismos de auditoría para validar integridad.</a:t>
            </a: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endParaRPr lang="es-MX" sz="1000" kern="1200" dirty="0">
              <a:solidFill>
                <a:schemeClr val="bg1"/>
              </a:solidFill>
              <a:latin typeface="IBM Plex Sans"/>
            </a:endParaRPr>
          </a:p>
          <a:p>
            <a:pPr marL="171450" indent="-171450">
              <a:buClr>
                <a:srgbClr val="00FF9F"/>
              </a:buClr>
              <a:buFont typeface="Arial" panose="020B0604020202020204" pitchFamily="34" charset="0"/>
              <a:buChar char="•"/>
            </a:pPr>
            <a:r>
              <a:rPr lang="es-MX" sz="1000" kern="1200" dirty="0">
                <a:solidFill>
                  <a:schemeClr val="bg1"/>
                </a:solidFill>
                <a:latin typeface="IBM Plex Sans"/>
              </a:rPr>
              <a:t>Documentación de políticas y procedimientos de manejo de datos.</a:t>
            </a:r>
            <a:endParaRPr lang="es-PE" sz="1000" kern="1200" dirty="0">
              <a:solidFill>
                <a:schemeClr val="bg1"/>
              </a:solidFill>
              <a:latin typeface="IBM Plex Sans"/>
            </a:endParaRPr>
          </a:p>
        </p:txBody>
      </p:sp>
      <p:sp>
        <p:nvSpPr>
          <p:cNvPr id="32" name="Google Shape;350;p53">
            <a:extLst>
              <a:ext uri="{FF2B5EF4-FFF2-40B4-BE49-F238E27FC236}">
                <a16:creationId xmlns:a16="http://schemas.microsoft.com/office/drawing/2014/main" id="{787448FA-5A68-41B0-8981-6D087DEAF389}"/>
              </a:ext>
            </a:extLst>
          </p:cNvPr>
          <p:cNvSpPr/>
          <p:nvPr/>
        </p:nvSpPr>
        <p:spPr>
          <a:xfrm>
            <a:off x="2970443" y="2697525"/>
            <a:ext cx="304981" cy="802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9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B3CABF04-75E9-4DFE-8E21-51603E0454C5}"/>
              </a:ext>
            </a:extLst>
          </p:cNvPr>
          <p:cNvSpPr txBox="1"/>
          <p:nvPr/>
        </p:nvSpPr>
        <p:spPr>
          <a:xfrm>
            <a:off x="539325" y="1203386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22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en producción</a:t>
            </a:r>
            <a:endParaRPr lang="es-PE" sz="2200" b="1" kern="1200" dirty="0">
              <a:solidFill>
                <a:srgbClr val="00FF9F"/>
              </a:solidFill>
              <a:latin typeface="IBM Plex Sans"/>
              <a:ea typeface="+mn-ea"/>
              <a:cs typeface="+mn-cs"/>
            </a:endParaRPr>
          </a:p>
        </p:txBody>
      </p:sp>
      <p:pic>
        <p:nvPicPr>
          <p:cNvPr id="7170" name="Picture 2" descr="No hay ninguna descripción de la foto disponible.">
            <a:extLst>
              <a:ext uri="{FF2B5EF4-FFF2-40B4-BE49-F238E27FC236}">
                <a16:creationId xmlns:a16="http://schemas.microsoft.com/office/drawing/2014/main" id="{7180E8D9-EF4E-4BAE-AFF5-3E30FE88DA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1" t="1853" r="28022" b="10842"/>
          <a:stretch/>
        </p:blipFill>
        <p:spPr bwMode="auto">
          <a:xfrm>
            <a:off x="6317422" y="1071798"/>
            <a:ext cx="2826578" cy="3360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ángulo 30">
            <a:extLst>
              <a:ext uri="{FF2B5EF4-FFF2-40B4-BE49-F238E27FC236}">
                <a16:creationId xmlns:a16="http://schemas.microsoft.com/office/drawing/2014/main" id="{EFA77E82-5C77-4613-AC21-FC658933FE99}"/>
              </a:ext>
            </a:extLst>
          </p:cNvPr>
          <p:cNvSpPr/>
          <p:nvPr/>
        </p:nvSpPr>
        <p:spPr>
          <a:xfrm>
            <a:off x="6145966" y="4279589"/>
            <a:ext cx="1998689" cy="305067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3C8DFF24-F63E-4E4D-9FF1-2E8A3D656B13}"/>
              </a:ext>
            </a:extLst>
          </p:cNvPr>
          <p:cNvSpPr/>
          <p:nvPr/>
        </p:nvSpPr>
        <p:spPr>
          <a:xfrm>
            <a:off x="900689" y="1911646"/>
            <a:ext cx="1489978" cy="286232"/>
          </a:xfrm>
          <a:prstGeom prst="roundRect">
            <a:avLst>
              <a:gd name="adj" fmla="val 6141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100" b="1" dirty="0">
                <a:solidFill>
                  <a:schemeClr val="bg1"/>
                </a:solidFill>
              </a:rPr>
              <a:t>Alcachofa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8F48AFEB-E653-4B68-9A20-7C65D9A647B5}"/>
              </a:ext>
            </a:extLst>
          </p:cNvPr>
          <p:cNvSpPr/>
          <p:nvPr/>
        </p:nvSpPr>
        <p:spPr>
          <a:xfrm>
            <a:off x="3790788" y="1942246"/>
            <a:ext cx="1489978" cy="286232"/>
          </a:xfrm>
          <a:prstGeom prst="roundRect">
            <a:avLst>
              <a:gd name="adj" fmla="val 6141"/>
            </a:avLst>
          </a:prstGeom>
          <a:solidFill>
            <a:srgbClr val="00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1100" b="1" dirty="0">
                <a:solidFill>
                  <a:schemeClr val="bg1"/>
                </a:solidFill>
              </a:rPr>
              <a:t>Dato</a:t>
            </a:r>
          </a:p>
        </p:txBody>
      </p:sp>
    </p:spTree>
    <p:extLst>
      <p:ext uri="{BB962C8B-B14F-4D97-AF65-F5344CB8AC3E}">
        <p14:creationId xmlns:p14="http://schemas.microsoft.com/office/powerpoint/2010/main" val="342728725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530901" y="824616"/>
            <a:ext cx="7536300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Paralelismos fundamentales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104CEE15-C716-434A-9F5E-00DBD00AC7C3}"/>
              </a:ext>
            </a:extLst>
          </p:cNvPr>
          <p:cNvGrpSpPr/>
          <p:nvPr/>
        </p:nvGrpSpPr>
        <p:grpSpPr>
          <a:xfrm>
            <a:off x="607101" y="1353097"/>
            <a:ext cx="8020988" cy="399305"/>
            <a:chOff x="607101" y="1353097"/>
            <a:chExt cx="8020988" cy="329541"/>
          </a:xfrm>
        </p:grpSpPr>
        <p:sp>
          <p:nvSpPr>
            <p:cNvPr id="2" name="Rectángulo: esquinas redondeadas 1">
              <a:extLst>
                <a:ext uri="{FF2B5EF4-FFF2-40B4-BE49-F238E27FC236}">
                  <a16:creationId xmlns:a16="http://schemas.microsoft.com/office/drawing/2014/main" id="{883A8144-E0CF-4320-8045-5DC844B926C3}"/>
                </a:ext>
              </a:extLst>
            </p:cNvPr>
            <p:cNvSpPr/>
            <p:nvPr/>
          </p:nvSpPr>
          <p:spPr>
            <a:xfrm>
              <a:off x="607101" y="1353097"/>
              <a:ext cx="1962217" cy="329541"/>
            </a:xfrm>
            <a:prstGeom prst="roundRect">
              <a:avLst>
                <a:gd name="adj" fmla="val 6141"/>
              </a:avLst>
            </a:prstGeom>
            <a:solidFill>
              <a:srgbClr val="00A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100" b="1">
                  <a:solidFill>
                    <a:schemeClr val="bg1"/>
                  </a:solidFill>
                </a:rPr>
                <a:t>Calidad</a:t>
              </a:r>
            </a:p>
          </p:txBody>
        </p:sp>
        <p:sp>
          <p:nvSpPr>
            <p:cNvPr id="22" name="Rectángulo: esquinas redondeadas 21">
              <a:extLst>
                <a:ext uri="{FF2B5EF4-FFF2-40B4-BE49-F238E27FC236}">
                  <a16:creationId xmlns:a16="http://schemas.microsoft.com/office/drawing/2014/main" id="{F98D049B-365B-4D4B-A098-0F609C296B0D}"/>
                </a:ext>
              </a:extLst>
            </p:cNvPr>
            <p:cNvSpPr/>
            <p:nvPr/>
          </p:nvSpPr>
          <p:spPr>
            <a:xfrm>
              <a:off x="2628052" y="1353097"/>
              <a:ext cx="1962217" cy="329541"/>
            </a:xfrm>
            <a:prstGeom prst="roundRect">
              <a:avLst>
                <a:gd name="adj" fmla="val 6141"/>
              </a:avLst>
            </a:prstGeom>
            <a:solidFill>
              <a:srgbClr val="00A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100" b="1" dirty="0">
                  <a:solidFill>
                    <a:schemeClr val="bg1"/>
                  </a:solidFill>
                </a:rPr>
                <a:t>Gestión y roles claros </a:t>
              </a:r>
            </a:p>
          </p:txBody>
        </p:sp>
        <p:sp>
          <p:nvSpPr>
            <p:cNvPr id="25" name="Rectángulo: esquinas redondeadas 24">
              <a:extLst>
                <a:ext uri="{FF2B5EF4-FFF2-40B4-BE49-F238E27FC236}">
                  <a16:creationId xmlns:a16="http://schemas.microsoft.com/office/drawing/2014/main" id="{86329741-B362-474A-A917-54D8BC1EC8E7}"/>
                </a:ext>
              </a:extLst>
            </p:cNvPr>
            <p:cNvSpPr/>
            <p:nvPr/>
          </p:nvSpPr>
          <p:spPr>
            <a:xfrm>
              <a:off x="4639280" y="1353097"/>
              <a:ext cx="1962217" cy="329541"/>
            </a:xfrm>
            <a:prstGeom prst="roundRect">
              <a:avLst>
                <a:gd name="adj" fmla="val 6141"/>
              </a:avLst>
            </a:prstGeom>
            <a:solidFill>
              <a:srgbClr val="00A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100" b="1" dirty="0">
                  <a:solidFill>
                    <a:schemeClr val="bg1"/>
                  </a:solidFill>
                </a:rPr>
                <a:t>Enfoque en trazabilidad</a:t>
              </a:r>
            </a:p>
          </p:txBody>
        </p:sp>
        <p:sp>
          <p:nvSpPr>
            <p:cNvPr id="34" name="Rectángulo: esquinas redondeadas 33">
              <a:extLst>
                <a:ext uri="{FF2B5EF4-FFF2-40B4-BE49-F238E27FC236}">
                  <a16:creationId xmlns:a16="http://schemas.microsoft.com/office/drawing/2014/main" id="{25B5BFB8-16F0-4DDC-A10F-A135F6DDC4AC}"/>
                </a:ext>
              </a:extLst>
            </p:cNvPr>
            <p:cNvSpPr/>
            <p:nvPr/>
          </p:nvSpPr>
          <p:spPr>
            <a:xfrm>
              <a:off x="6665872" y="1353097"/>
              <a:ext cx="1962217" cy="329541"/>
            </a:xfrm>
            <a:prstGeom prst="roundRect">
              <a:avLst>
                <a:gd name="adj" fmla="val 6141"/>
              </a:avLst>
            </a:prstGeom>
            <a:solidFill>
              <a:srgbClr val="00A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100" b="1" dirty="0">
                  <a:solidFill>
                    <a:schemeClr val="bg1"/>
                  </a:solidFill>
                </a:rPr>
                <a:t>Catálogo de datos estructurado</a:t>
              </a:r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DA79A4A2-57B0-4314-B8B1-92BD3A930062}"/>
              </a:ext>
            </a:extLst>
          </p:cNvPr>
          <p:cNvGrpSpPr/>
          <p:nvPr/>
        </p:nvGrpSpPr>
        <p:grpSpPr>
          <a:xfrm>
            <a:off x="607101" y="1815577"/>
            <a:ext cx="8020988" cy="950108"/>
            <a:chOff x="607101" y="1751431"/>
            <a:chExt cx="8020988" cy="1189336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F5B03199-BC46-4ED1-9878-DF4301672AE8}"/>
                </a:ext>
              </a:extLst>
            </p:cNvPr>
            <p:cNvSpPr/>
            <p:nvPr/>
          </p:nvSpPr>
          <p:spPr>
            <a:xfrm>
              <a:off x="607101" y="1751431"/>
              <a:ext cx="1962217" cy="1189336"/>
            </a:xfrm>
            <a:prstGeom prst="rect">
              <a:avLst/>
            </a:prstGeom>
            <a:solidFill>
              <a:srgbClr val="DEDEDE">
                <a:alpha val="2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PE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Materia prima y datos</a:t>
              </a:r>
            </a:p>
            <a:p>
              <a:pPr algn="ctr"/>
              <a:r>
                <a:rPr lang="es-PE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confiables son esenciales</a:t>
              </a:r>
              <a:endParaRPr lang="es-PE" sz="1000" kern="1200" dirty="0">
                <a:solidFill>
                  <a:schemeClr val="bg1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CB91967-50DB-47D2-B064-06B34202289C}"/>
                </a:ext>
              </a:extLst>
            </p:cNvPr>
            <p:cNvSpPr/>
            <p:nvPr/>
          </p:nvSpPr>
          <p:spPr>
            <a:xfrm>
              <a:off x="2628052" y="1751431"/>
              <a:ext cx="1962217" cy="1189336"/>
            </a:xfrm>
            <a:prstGeom prst="rect">
              <a:avLst/>
            </a:prstGeom>
            <a:solidFill>
              <a:srgbClr val="DEDEDE">
                <a:alpha val="2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Asignación precisa asegura</a:t>
              </a:r>
            </a:p>
            <a:p>
              <a:pPr algn="ctr"/>
              <a:r>
                <a:rPr lang="es-MX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producción y análisis eficientes.</a:t>
              </a:r>
              <a:endParaRPr lang="es-PE" sz="1000" kern="1200" dirty="0">
                <a:solidFill>
                  <a:schemeClr val="bg1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1E4E8A23-F119-43CA-A29F-7F09C8B6C7AF}"/>
                </a:ext>
              </a:extLst>
            </p:cNvPr>
            <p:cNvSpPr/>
            <p:nvPr/>
          </p:nvSpPr>
          <p:spPr>
            <a:xfrm>
              <a:off x="4639280" y="1751431"/>
              <a:ext cx="1962217" cy="1189336"/>
            </a:xfrm>
            <a:prstGeom prst="rect">
              <a:avLst/>
            </a:prstGeom>
            <a:solidFill>
              <a:srgbClr val="DEDEDE">
                <a:alpha val="2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Rastreo riguroso para mantener estándares.</a:t>
              </a:r>
              <a:endParaRPr lang="es-PE" sz="1000" kern="1200" dirty="0">
                <a:solidFill>
                  <a:schemeClr val="bg1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35" name="Rectángulo 34">
              <a:extLst>
                <a:ext uri="{FF2B5EF4-FFF2-40B4-BE49-F238E27FC236}">
                  <a16:creationId xmlns:a16="http://schemas.microsoft.com/office/drawing/2014/main" id="{BBD541C9-1109-4665-83D2-ED4F80E52D3E}"/>
                </a:ext>
              </a:extLst>
            </p:cNvPr>
            <p:cNvSpPr/>
            <p:nvPr/>
          </p:nvSpPr>
          <p:spPr>
            <a:xfrm>
              <a:off x="6665872" y="1751431"/>
              <a:ext cx="1962217" cy="1189336"/>
            </a:xfrm>
            <a:prstGeom prst="rect">
              <a:avLst/>
            </a:prstGeom>
            <a:solidFill>
              <a:srgbClr val="DEDEDE">
                <a:alpha val="2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Un catálogo claro facilita la organización y acceso al entendimiento común.</a:t>
              </a:r>
            </a:p>
          </p:txBody>
        </p:sp>
      </p:grpSp>
      <p:pic>
        <p:nvPicPr>
          <p:cNvPr id="36" name="Google Shape;363;p55">
            <a:extLst>
              <a:ext uri="{FF2B5EF4-FFF2-40B4-BE49-F238E27FC236}">
                <a16:creationId xmlns:a16="http://schemas.microsoft.com/office/drawing/2014/main" id="{D96E24E3-5734-4667-8E92-AAB74B3DEB4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b="8708"/>
          <a:stretch/>
        </p:blipFill>
        <p:spPr>
          <a:xfrm>
            <a:off x="0" y="3134345"/>
            <a:ext cx="9144001" cy="15876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731140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D39C270-AE83-4B3B-82F0-0E4DC47EF690}"/>
              </a:ext>
            </a:extLst>
          </p:cNvPr>
          <p:cNvSpPr/>
          <p:nvPr/>
        </p:nvSpPr>
        <p:spPr>
          <a:xfrm>
            <a:off x="811966" y="1528996"/>
            <a:ext cx="4719403" cy="2819868"/>
          </a:xfrm>
          <a:prstGeom prst="rect">
            <a:avLst/>
          </a:prstGeom>
          <a:solidFill>
            <a:srgbClr val="DEDEDE">
              <a:alpha val="2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000" dirty="0">
              <a:solidFill>
                <a:schemeClr val="bg1"/>
              </a:solidFill>
            </a:endParaRPr>
          </a:p>
        </p:txBody>
      </p:sp>
      <p:pic>
        <p:nvPicPr>
          <p:cNvPr id="33" name="object 3">
            <a:extLst>
              <a:ext uri="{FF2B5EF4-FFF2-40B4-BE49-F238E27FC236}">
                <a16:creationId xmlns:a16="http://schemas.microsoft.com/office/drawing/2014/main" id="{C161B934-8214-4B34-B57A-B1F774DC2AC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44087" y="294069"/>
            <a:ext cx="984002" cy="399305"/>
          </a:xfrm>
          <a:prstGeom prst="rect">
            <a:avLst/>
          </a:prstGeom>
        </p:spPr>
      </p:pic>
      <p:sp>
        <p:nvSpPr>
          <p:cNvPr id="14" name="Google Shape;362;p55">
            <a:extLst>
              <a:ext uri="{FF2B5EF4-FFF2-40B4-BE49-F238E27FC236}">
                <a16:creationId xmlns:a16="http://schemas.microsoft.com/office/drawing/2014/main" id="{0479CD94-E317-429E-88BC-821D8B97E127}"/>
              </a:ext>
            </a:extLst>
          </p:cNvPr>
          <p:cNvSpPr txBox="1">
            <a:spLocks/>
          </p:cNvSpPr>
          <p:nvPr/>
        </p:nvSpPr>
        <p:spPr>
          <a:xfrm>
            <a:off x="725774" y="1021401"/>
            <a:ext cx="4385873" cy="46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2000" b="1" kern="1200" dirty="0">
                <a:solidFill>
                  <a:srgbClr val="00FF9F"/>
                </a:solidFill>
                <a:latin typeface="IBM Plex Sans"/>
                <a:ea typeface="+mn-ea"/>
                <a:cs typeface="+mn-cs"/>
              </a:rPr>
              <a:t>Paralelismos fundamentales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FCAF7CB-0CF7-42FF-B6B6-9A77767D9213}"/>
              </a:ext>
            </a:extLst>
          </p:cNvPr>
          <p:cNvSpPr txBox="1"/>
          <p:nvPr/>
        </p:nvSpPr>
        <p:spPr>
          <a:xfrm>
            <a:off x="1010586" y="1699522"/>
            <a:ext cx="426595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buFont typeface="Arial"/>
              <a:buNone/>
            </a:pPr>
            <a:r>
              <a:rPr lang="es-MX" sz="1000" b="1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Los datos son un activo estratégico</a:t>
            </a:r>
          </a:p>
          <a:p>
            <a:pPr marL="457200" lvl="0" indent="-173038">
              <a:buClr>
                <a:srgbClr val="00FF9F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Son un recurso valioso para alcanzar los objetivos estratégicos de la empresa.</a:t>
            </a:r>
          </a:p>
          <a:p>
            <a:pPr marL="457200" lvl="0" indent="-294243">
              <a:buSzPct val="100000"/>
              <a:buFont typeface="Arial"/>
              <a:buChar char="➔"/>
            </a:pPr>
            <a:endParaRPr lang="es-MX" sz="100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  <a:p>
            <a:pPr>
              <a:buSzPct val="90447"/>
            </a:pPr>
            <a:r>
              <a:rPr lang="es-MX" sz="1000" b="1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El despliegue de los roles de Gobierno de Datos significa un cambio interno en la empresa</a:t>
            </a:r>
          </a:p>
          <a:p>
            <a:pPr>
              <a:buSzPct val="90447"/>
            </a:pPr>
            <a:endParaRPr lang="es-MX" sz="1000" b="1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  <a:p>
            <a:pPr marL="457200" indent="-173038">
              <a:buClr>
                <a:srgbClr val="00FF9F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Requiere la participación de los niveles estratégicos y tácticos de la empresa</a:t>
            </a:r>
          </a:p>
          <a:p>
            <a:pPr marL="457200" indent="-173038">
              <a:buClr>
                <a:srgbClr val="00FF9F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Y comunicación de arriba hacia abajo.</a:t>
            </a:r>
          </a:p>
          <a:p>
            <a:pPr marL="457200" lvl="0" indent="-294243">
              <a:buSzPct val="100000"/>
              <a:buFont typeface="Arial"/>
              <a:buChar char="➔"/>
            </a:pPr>
            <a:endParaRPr lang="es-MX" sz="1000" dirty="0">
              <a:solidFill>
                <a:schemeClr val="bg1"/>
              </a:solidFill>
              <a:latin typeface="IBM Plex Sans" panose="020B0503050203000203" pitchFamily="34" charset="0"/>
              <a:ea typeface="+mn-ea"/>
              <a:cs typeface="+mn-cs"/>
            </a:endParaRPr>
          </a:p>
          <a:p>
            <a:pPr marL="0" lvl="0" indent="0">
              <a:buSzPct val="90447"/>
              <a:buFont typeface="Arial"/>
              <a:buNone/>
            </a:pPr>
            <a:r>
              <a:rPr lang="es-MX" sz="1000" b="1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El objetivo es tener un mayor control y capacidad de respuesta sobre nuestros datos</a:t>
            </a:r>
          </a:p>
          <a:p>
            <a:pPr marL="457200" lvl="0" indent="-173038">
              <a:buClr>
                <a:srgbClr val="00FF9F"/>
              </a:buClr>
              <a:buSzPct val="100000"/>
              <a:buFont typeface="Arial" panose="020B0604020202020204" pitchFamily="34" charset="0"/>
              <a:buChar char="•"/>
            </a:pPr>
            <a:r>
              <a:rPr lang="es-MX" sz="1000" dirty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rPr>
              <a:t>Tendremos éxito en la extensión de las decisiones basadas en datos y en la analítica avanzada e IA (AI)".</a:t>
            </a: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0FAF9A83-A5B2-43D3-9BDF-B3AECE8CC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19"/>
          <a:stretch/>
        </p:blipFill>
        <p:spPr bwMode="auto">
          <a:xfrm>
            <a:off x="6398926" y="998809"/>
            <a:ext cx="2745074" cy="343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5CD7DC0E-80E5-4BF1-8C1D-2FD91C776BC6}"/>
              </a:ext>
            </a:extLst>
          </p:cNvPr>
          <p:cNvSpPr/>
          <p:nvPr/>
        </p:nvSpPr>
        <p:spPr>
          <a:xfrm>
            <a:off x="6145966" y="4279589"/>
            <a:ext cx="1998689" cy="305067"/>
          </a:xfrm>
          <a:prstGeom prst="rect">
            <a:avLst/>
          </a:prstGeom>
          <a:solidFill>
            <a:srgbClr val="00F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0980313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1669</TotalTime>
  <Words>2993</Words>
  <Application>Microsoft Macintosh PowerPoint</Application>
  <PresentationFormat>Presentación en pantalla (16:9)</PresentationFormat>
  <Paragraphs>395</Paragraphs>
  <Slides>33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15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33</vt:i4>
      </vt:variant>
    </vt:vector>
  </HeadingPairs>
  <TitlesOfParts>
    <vt:vector size="50" baseType="lpstr">
      <vt:lpstr>Poppins Light</vt:lpstr>
      <vt:lpstr>Century Gothic</vt:lpstr>
      <vt:lpstr>Lexend SemiBold</vt:lpstr>
      <vt:lpstr>Blogger Sans</vt:lpstr>
      <vt:lpstr>Lato Light</vt:lpstr>
      <vt:lpstr>IBM Plex Sans</vt:lpstr>
      <vt:lpstr>Montserrat SemiBold</vt:lpstr>
      <vt:lpstr>Calibri</vt:lpstr>
      <vt:lpstr>Montserrat</vt:lpstr>
      <vt:lpstr>Poppins</vt:lpstr>
      <vt:lpstr>Roboto Medium</vt:lpstr>
      <vt:lpstr>Lato</vt:lpstr>
      <vt:lpstr>Arial</vt:lpstr>
      <vt:lpstr>Roboto</vt:lpstr>
      <vt:lpstr>Avenir</vt:lpstr>
      <vt:lpstr>Simple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SAMIR</dc:creator>
  <cp:lastModifiedBy>Christian Seijas</cp:lastModifiedBy>
  <cp:revision>72</cp:revision>
  <dcterms:modified xsi:type="dcterms:W3CDTF">2025-06-18T11:16:04Z</dcterms:modified>
</cp:coreProperties>
</file>